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484" r:id="rId3"/>
    <p:sldId id="256" r:id="rId4"/>
    <p:sldId id="258" r:id="rId5"/>
    <p:sldId id="485" r:id="rId6"/>
    <p:sldId id="259" r:id="rId7"/>
    <p:sldId id="267" r:id="rId8"/>
    <p:sldId id="359" r:id="rId9"/>
    <p:sldId id="463" r:id="rId10"/>
    <p:sldId id="464" r:id="rId11"/>
    <p:sldId id="465" r:id="rId12"/>
    <p:sldId id="462" r:id="rId13"/>
    <p:sldId id="466" r:id="rId14"/>
    <p:sldId id="469" r:id="rId15"/>
    <p:sldId id="471" r:id="rId16"/>
    <p:sldId id="472" r:id="rId17"/>
    <p:sldId id="475" r:id="rId18"/>
    <p:sldId id="467" r:id="rId19"/>
    <p:sldId id="476" r:id="rId20"/>
    <p:sldId id="477" r:id="rId21"/>
    <p:sldId id="479" r:id="rId22"/>
    <p:sldId id="480" r:id="rId23"/>
    <p:sldId id="481" r:id="rId24"/>
    <p:sldId id="482" r:id="rId25"/>
    <p:sldId id="478" r:id="rId26"/>
    <p:sldId id="483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13F27-E770-4448-8A9E-52BEE02F7B1F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4B6CB-98C1-458B-8AD2-BD89BC23A3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98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C00E95D-C711-FBAD-C363-03B4BE43EC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4C43B-2D1A-4BEC-A32E-D17F6D3D34D0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3522" name="Rectangle 2">
            <a:extLst>
              <a:ext uri="{FF2B5EF4-FFF2-40B4-BE49-F238E27FC236}">
                <a16:creationId xmlns:a16="http://schemas.microsoft.com/office/drawing/2014/main" id="{4E961E20-C25C-8095-8324-1E66E78136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CEA3BCA1-B5D6-6E9D-CDB2-8125E948B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4F23-29B1-2BCA-14E9-FCFF85C3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8FFE5-11AF-405E-E9CA-B127797E7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2744A-3BAB-94C0-FB80-A67319B2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B50E5-2FAB-A604-7B72-777F91E7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FBD5-198C-DDDD-C273-9110C483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51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3C7D-B147-AB84-3645-B2BF6550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E734B-BA3F-3C5C-1850-2CD6A0C9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D9134-D9A3-AB7F-F05E-427C4EB7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0F6D-E254-BD25-5B68-AB170C3B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4516-1469-52E6-7A65-F145015E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170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4F2497-6A8A-E2A9-C418-3FF1C8060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C17EA-8FF1-1518-D904-8872E9C16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5E1AD-ADF6-E253-A718-FA45A1A9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862A-214E-2988-CBD8-67E948711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B6CF4-7364-DC1B-90D8-2B3624B7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073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5000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ECD492E4-4C0C-7A2F-6360-0AA405357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"/>
            <a:ext cx="1930400" cy="6856413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61961"/>
                  <a:invGamma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bg1">
                  <a:gamma/>
                  <a:shade val="61961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 sz="2400"/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BA545422-E605-5ACB-C760-EFFAF5B02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1" y="2438400"/>
            <a:ext cx="11275484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15294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 sz="2400"/>
          </a:p>
        </p:txBody>
      </p:sp>
      <p:sp>
        <p:nvSpPr>
          <p:cNvPr id="152580" name="Rectangle 4">
            <a:extLst>
              <a:ext uri="{FF2B5EF4-FFF2-40B4-BE49-F238E27FC236}">
                <a16:creationId xmlns:a16="http://schemas.microsoft.com/office/drawing/2014/main" id="{FDD9958B-F072-A9B3-9E18-3EF1BFCB7122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altLang="pt-BR" noProof="0"/>
              <a:t>Clique para editar o estilo do título mestre</a:t>
            </a:r>
          </a:p>
        </p:txBody>
      </p:sp>
      <p:sp>
        <p:nvSpPr>
          <p:cNvPr id="152581" name="Rectangle 5">
            <a:extLst>
              <a:ext uri="{FF2B5EF4-FFF2-40B4-BE49-F238E27FC236}">
                <a16:creationId xmlns:a16="http://schemas.microsoft.com/office/drawing/2014/main" id="{A4F6FFC9-991A-71A9-4D06-42D746882499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0" y="41148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pt-BR" altLang="pt-BR" noProof="0"/>
              <a:t>Clique para editar o estilo do subtítulo mestre</a:t>
            </a:r>
          </a:p>
        </p:txBody>
      </p:sp>
      <p:sp>
        <p:nvSpPr>
          <p:cNvPr id="152582" name="Rectangle 6">
            <a:extLst>
              <a:ext uri="{FF2B5EF4-FFF2-40B4-BE49-F238E27FC236}">
                <a16:creationId xmlns:a16="http://schemas.microsoft.com/office/drawing/2014/main" id="{B35ACC16-5B07-97B9-C091-AF44A2D5B9DC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914400" y="6019800"/>
            <a:ext cx="2540000" cy="60960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152583" name="Rectangle 7">
            <a:extLst>
              <a:ext uri="{FF2B5EF4-FFF2-40B4-BE49-F238E27FC236}">
                <a16:creationId xmlns:a16="http://schemas.microsoft.com/office/drawing/2014/main" id="{5ED7F7B9-5BCF-974B-739B-0106239E321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019800"/>
            <a:ext cx="3860800" cy="60960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152584" name="Rectangle 8">
            <a:extLst>
              <a:ext uri="{FF2B5EF4-FFF2-40B4-BE49-F238E27FC236}">
                <a16:creationId xmlns:a16="http://schemas.microsoft.com/office/drawing/2014/main" id="{B962F90E-A2F2-EBEC-60AA-D769EE10F4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019800"/>
            <a:ext cx="2540000" cy="609600"/>
          </a:xfrm>
        </p:spPr>
        <p:txBody>
          <a:bodyPr/>
          <a:lstStyle>
            <a:lvl1pPr>
              <a:defRPr/>
            </a:lvl1pPr>
          </a:lstStyle>
          <a:p>
            <a:fld id="{3F5F35C4-2738-4893-BC6A-181BCFE34C34}" type="slidenum">
              <a:rPr lang="pt-BR" altLang="pt-BR"/>
              <a:pPr/>
              <a:t>‹#›</a:t>
            </a:fld>
            <a:endParaRPr lang="pt-BR" altLang="pt-BR"/>
          </a:p>
        </p:txBody>
      </p:sp>
      <p:sp>
        <p:nvSpPr>
          <p:cNvPr id="152585" name="Rectangle 9">
            <a:extLst>
              <a:ext uri="{FF2B5EF4-FFF2-40B4-BE49-F238E27FC236}">
                <a16:creationId xmlns:a16="http://schemas.microsoft.com/office/drawing/2014/main" id="{A7A564D6-2896-2008-DAC4-56F4F43D6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05200"/>
            <a:ext cx="62992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 sz="2400"/>
          </a:p>
        </p:txBody>
      </p:sp>
    </p:spTree>
    <p:extLst>
      <p:ext uri="{BB962C8B-B14F-4D97-AF65-F5344CB8AC3E}">
        <p14:creationId xmlns:p14="http://schemas.microsoft.com/office/powerpoint/2010/main" val="1034181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8F7C-6C18-56B6-8F2D-4BE9DA94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8AF6-B599-7B84-D32D-477C69408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D0AF-C1E4-2ADA-5D0A-65AA39ACB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AD63F-8473-6C9D-A079-BB770C2A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5B091-3917-5021-AFFD-C120B9CE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39E70C-5968-493D-91CF-EA44958E1666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42959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BD16-005A-0786-9438-8FD0BDEB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AC2D5-E5D6-4CC7-7982-0A2952B81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90A0C-EA82-AB0C-67CA-44330266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1688C-D796-E4A4-8C7D-FD8F30E0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6B46C-3AA3-D0FD-ADF0-40257D7B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ABFA4C-FC55-4CB8-B4DE-7984980E7EBB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1279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4B65-20C4-A162-BF82-696B7DDC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2DF6-91EC-B38A-37B8-53A156145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FAF94-590F-0916-CE49-976D687BE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A0791-1058-D667-CB93-27D0D0CE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DA5E0-3930-004A-BAA5-DD1D04AC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95A5F-E1C9-08E2-9FB1-52A06F70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53362-139B-46FD-8876-6C5EE7A5DA5F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14965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C8D4-29A5-690C-9A60-85D0289D4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9A1D3-0BCA-B8C6-3F56-BB181A2D5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109CA-9361-A116-F061-BD04C0C5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357FF-6C5A-BD33-93A4-7F09CE2B8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87D7D-2381-1BD8-C199-4465FF5C3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F6FCF0-987D-AD34-6289-95946B61C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4065C-1BEE-8DD1-66CD-B353949EA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D7005-B534-32A7-1042-E8760195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B510BE-3098-478B-B99E-7A2DA47326C6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36983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2845-B517-69B7-8C2F-BE98815D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B9232-3174-7FA5-FAA2-82466D32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9C960-46B0-F5C3-D622-68D1EE0D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DF375-5B98-E048-FD7A-F150B041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E859B-51C3-4EA6-9BAE-F0CAE3A955D6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39312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193CF-CC3F-8398-0240-D10BDC2A4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96164-7570-A2E5-10C4-0038DD23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939E4-8819-A264-098F-74A9E1A6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204E75-823D-4EA9-B335-3FA299379ACC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28301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0CF2-021B-528E-68D5-CFFE50ED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F9E7-D021-F5E9-FE23-5084D3BFB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C4DA7-40FD-B088-810C-996BBEE2C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0E663-32A3-2CD7-4375-4A0F007F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AF91D-E711-B701-D2DF-50D864939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820E7-C998-709A-4755-5E2DDBEA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FEA39F-D9D4-45F3-BC02-36599A57BADF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9504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B2F6-5814-BFF8-E241-697CCF66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FDD6B-1D32-76E3-187A-B33973489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B2BBD-AA4F-75E2-36E8-B372CEA7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BC5B0-1743-D6B9-EDA8-1A5A495A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70E9A-70B5-9B6F-1B42-C90F5E77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858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52E2-0B86-039E-2EF0-8AC79E70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908BB-2BB6-0868-4956-13A5BA2FB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BAD15-9688-A28E-F7E2-B0FD65E9E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FB617-AB48-E375-66AE-C7A5A412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6588C-CB5B-DBED-4330-0527B231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FB1A-BA7A-3F89-2EA7-65DE7696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DE34C5-350C-4625-B0D3-1BA4AE53BCE0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49960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1FC6-772A-A318-89D4-E179AE83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CFAED-BBE7-E2E0-179D-53C15D8BE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9BD9E-E977-72D6-9827-C80BB6C9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ACC97-5270-A2E2-35DB-F7A2816D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06682-134C-DEB5-5998-46952CEE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9BC7F4-E1B1-4EBE-9898-78C480377F93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92919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34E57-9D86-0611-F2E3-0DEB54063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7DD75-08EB-1DBB-E86A-7F9D4C753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8B0-0A41-5570-D8A7-EC94537E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0F85A-0CFA-25C5-825C-0BC5EE23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35FE-F1B0-DE0F-34C4-3A2B24AE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6E2E92-4032-4072-A62C-DF94E2174AB7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13305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EA7411-B6FF-8816-CF57-2B0836BA664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914400" y="609600"/>
            <a:ext cx="103632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DE17F-2112-F460-0D53-A6FEEDE6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5943600"/>
            <a:ext cx="2540000" cy="68580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41049-AB17-DFD5-ABBD-2A927F49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5943600"/>
            <a:ext cx="3860800" cy="68580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3876C-25A0-2098-722E-C4D7C5BC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5943600"/>
            <a:ext cx="2540000" cy="685800"/>
          </a:xfrm>
        </p:spPr>
        <p:txBody>
          <a:bodyPr/>
          <a:lstStyle>
            <a:lvl1pPr>
              <a:defRPr/>
            </a:lvl1pPr>
          </a:lstStyle>
          <a:p>
            <a:fld id="{56909E6B-36DC-4FE3-B1F4-E60E131D328B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79269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E4CD-B110-60C1-68CB-44956D3C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EFBF4-620B-DCAE-33DC-9A64A195760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88F30-A8DB-6DDE-9647-82C447E9F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7CDE7-9773-EF92-645E-5116D346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5943600"/>
            <a:ext cx="2540000" cy="68580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A9CE6-73B4-DEDF-FF71-911E03E2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5943600"/>
            <a:ext cx="3860800" cy="68580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B98C7-D3EA-D68C-D1B4-6D02581B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5943600"/>
            <a:ext cx="2540000" cy="685800"/>
          </a:xfrm>
        </p:spPr>
        <p:txBody>
          <a:bodyPr/>
          <a:lstStyle>
            <a:lvl1pPr>
              <a:defRPr/>
            </a:lvl1pPr>
          </a:lstStyle>
          <a:p>
            <a:fld id="{3FC23711-39A4-4B27-8DBA-F94FAAEDA453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2467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DBAD-E2D8-F20B-97BB-3497EE9B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6B87B-9628-78DE-DE3C-8D655DE38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6A19C-A8C4-85EA-E40E-C1468014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A4E9E-D59D-59A1-BBF9-3165650E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BEED1-0156-8CAB-CBDA-0996CFE0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55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3E42-ABF0-6791-F5A3-8BE954E5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C6C2-7100-FD1A-C465-C3A7C760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B3AA5-C209-95C4-89E3-469672661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7ED7B-13C1-675D-1011-6ADD7E88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EC184-D155-8FB2-691C-C19A9BFC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91ADA-C1EA-5EBA-51CC-E55FDF30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37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45FB-E1C4-F016-C2F5-49165869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85378-AD98-7F71-E10D-52137F02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714A0-3B3B-2CD9-7793-E53E00E71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760075-330A-AFDA-F89A-EF4034086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4F6E81-8AC2-8878-C856-07DB00DFB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6FF14-E872-35A0-B1F0-68AC0124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C4FCEA-9683-951E-8F1D-8E7043A46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0CCE8-C724-CA07-DF4D-EFBC0C62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27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4D0D-727E-89FD-EE8A-869850B7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7A8C65-8427-1721-B54F-376B9041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A4DE3-E60B-00FF-94BF-D30E8455C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FC063-0053-0374-B0EF-64CE41EB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02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905DC-6186-E2C4-9695-F71AE8CD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92AFE-F0AE-EC80-3FBA-2077596B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08DA7-A2E1-463D-54CE-B3776523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73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C5FC-AAD1-5620-0B5D-BDAC3617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B9FA-DA28-C2AF-D864-A20C9ADA4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41F30-C0FA-AA2F-7C29-B7A4AA9B5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8E962-9E40-4A0B-8692-957D9DA60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6184A-CBE0-5324-ADE4-A9B79A9C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4744D-77E1-DEEC-4C85-C81AC8CF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13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B3F2-91CB-80D5-3587-9388BD1C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0EFCC3-4C45-F93B-FF6E-7F0A25370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A93BF-4734-3EE0-3795-6DAE5A7C6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A7B67-232F-08E2-5C01-0159DD33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275D4-DDE4-345C-BF14-4BCB1AB3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052A-1E9C-9C8F-9479-632CD17D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69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F6DB71-CDB8-3649-069B-AB4CE313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5B910-5933-89D5-B388-15DC1498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0248-D47A-288F-EDDC-48B294B5E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1B994-2A90-4F34-ADFD-3FDC49FC2160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65AFD-6419-251D-EBC8-99A798149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8E45-AC3D-0B67-5A80-74DC7325B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FB51F-ED01-45BE-88F5-41A826D6094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91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7C5C1B50-99D4-2B11-4AE8-1E2F073F9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1"/>
            <a:ext cx="1930400" cy="6856413"/>
          </a:xfrm>
          <a:prstGeom prst="rect">
            <a:avLst/>
          </a:prstGeom>
          <a:gradFill rotWithShape="0"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gamma/>
                  <a:shade val="61961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 sz="2400"/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47E39274-DFAB-4069-1B5F-7ACCC9D87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" y="1752600"/>
            <a:ext cx="62992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 sz="2400"/>
          </a:p>
        </p:txBody>
      </p:sp>
      <p:sp>
        <p:nvSpPr>
          <p:cNvPr id="151556" name="Rectangle 4">
            <a:extLst>
              <a:ext uri="{FF2B5EF4-FFF2-40B4-BE49-F238E27FC236}">
                <a16:creationId xmlns:a16="http://schemas.microsoft.com/office/drawing/2014/main" id="{54BDD6FB-50D3-DC86-03C4-6D4650906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629401"/>
            <a:ext cx="4673600" cy="227013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 sz="2400"/>
          </a:p>
        </p:txBody>
      </p:sp>
      <p:sp>
        <p:nvSpPr>
          <p:cNvPr id="151557" name="Rectangle 5">
            <a:extLst>
              <a:ext uri="{FF2B5EF4-FFF2-40B4-BE49-F238E27FC236}">
                <a16:creationId xmlns:a16="http://schemas.microsoft.com/office/drawing/2014/main" id="{5CEE404B-F035-A184-4639-E3029CA8E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1" y="762000"/>
            <a:ext cx="11173884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15294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 sz="2400"/>
          </a:p>
        </p:txBody>
      </p:sp>
      <p:sp>
        <p:nvSpPr>
          <p:cNvPr id="151558" name="Rectangle 6">
            <a:extLst>
              <a:ext uri="{FF2B5EF4-FFF2-40B4-BE49-F238E27FC236}">
                <a16:creationId xmlns:a16="http://schemas.microsoft.com/office/drawing/2014/main" id="{A10C14F7-7AD3-73BA-4B6B-306021796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51559" name="Rectangle 7">
            <a:extLst>
              <a:ext uri="{FF2B5EF4-FFF2-40B4-BE49-F238E27FC236}">
                <a16:creationId xmlns:a16="http://schemas.microsoft.com/office/drawing/2014/main" id="{5B02F877-C538-C15A-3CC6-C644A772A9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51560" name="Rectangle 8">
            <a:extLst>
              <a:ext uri="{FF2B5EF4-FFF2-40B4-BE49-F238E27FC236}">
                <a16:creationId xmlns:a16="http://schemas.microsoft.com/office/drawing/2014/main" id="{ACADD0EE-02D2-ABA9-658A-96B2CB61F6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943600"/>
            <a:ext cx="2540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endParaRPr lang="pt-BR" altLang="pt-BR"/>
          </a:p>
        </p:txBody>
      </p:sp>
      <p:sp>
        <p:nvSpPr>
          <p:cNvPr id="151561" name="Rectangle 9">
            <a:extLst>
              <a:ext uri="{FF2B5EF4-FFF2-40B4-BE49-F238E27FC236}">
                <a16:creationId xmlns:a16="http://schemas.microsoft.com/office/drawing/2014/main" id="{13342A7F-4DE5-9B23-BC1B-0EBB5CCF0BA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5943600"/>
            <a:ext cx="3860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pt-BR" altLang="pt-BR"/>
          </a:p>
        </p:txBody>
      </p:sp>
      <p:sp>
        <p:nvSpPr>
          <p:cNvPr id="151562" name="Rectangle 10">
            <a:extLst>
              <a:ext uri="{FF2B5EF4-FFF2-40B4-BE49-F238E27FC236}">
                <a16:creationId xmlns:a16="http://schemas.microsoft.com/office/drawing/2014/main" id="{2497DD15-E898-EE93-EAC5-B989062AC43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5943600"/>
            <a:ext cx="2540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320A0AB0-17AB-4618-A707-13E800553CC6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0909600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anose="02020603050405020304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l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www.disprot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link.springer.com/book/10.1007/978-4-431-55840-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rcsb.org/3d-view/1WLA/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3d-view/5YGM/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www.rcsb.org/3d-view/7E97/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biology-forums.com/index.php?action=gallery;sa=view;id=21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s://theconversation.com/ace2-the-molecule-that-helps-coronavirus-invade-your-cells-13836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E38E3-D55A-8B97-BE44-CBB72C2A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48814" cy="5280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A2207-D636-D7DF-8009-CA1D90B3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01" y="5371893"/>
            <a:ext cx="6620799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6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">
            <a:extLst>
              <a:ext uri="{FF2B5EF4-FFF2-40B4-BE49-F238E27FC236}">
                <a16:creationId xmlns:a16="http://schemas.microsoft.com/office/drawing/2014/main" id="{21D4E5E3-E266-ED62-6494-B089E3130E73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3" name="Retângulo">
              <a:extLst>
                <a:ext uri="{FF2B5EF4-FFF2-40B4-BE49-F238E27FC236}">
                  <a16:creationId xmlns:a16="http://schemas.microsoft.com/office/drawing/2014/main" id="{91747162-FAF7-FE86-17C7-10E085CAF448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4" name="Structural Biology Paradigm">
              <a:extLst>
                <a:ext uri="{FF2B5EF4-FFF2-40B4-BE49-F238E27FC236}">
                  <a16:creationId xmlns:a16="http://schemas.microsoft.com/office/drawing/2014/main" id="{5BF0D304-8BB7-E258-1C64-18EE16833967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Structural and </a:t>
              </a: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Unstructural Biology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0AE1A8B-5569-E28A-7918-427F44381F2D}"/>
              </a:ext>
            </a:extLst>
          </p:cNvPr>
          <p:cNvSpPr txBox="1"/>
          <p:nvPr/>
        </p:nvSpPr>
        <p:spPr>
          <a:xfrm>
            <a:off x="239472" y="2320558"/>
            <a:ext cx="1843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Gill Sans"/>
              </a:rPr>
              <a:t>DisProt</a:t>
            </a:r>
            <a:r>
              <a:rPr lang="pt-BR" sz="2000" dirty="0">
                <a:latin typeface="Gill Sans"/>
              </a:rPr>
              <a:t> - </a:t>
            </a:r>
            <a:r>
              <a:rPr lang="pt-BR" sz="2000" dirty="0">
                <a:latin typeface="Gill Sans"/>
                <a:hlinkClick r:id="rId2"/>
              </a:rPr>
              <a:t>https://www.disprot.org/</a:t>
            </a:r>
            <a:endParaRPr lang="pt-BR" sz="2000" dirty="0">
              <a:latin typeface="Gill Sans"/>
            </a:endParaRPr>
          </a:p>
        </p:txBody>
      </p:sp>
      <p:pic>
        <p:nvPicPr>
          <p:cNvPr id="6" name="Google Shape;521;p31" descr="Unfoldomes and Unfoldomics: Introducing Intrinsically Disordered Proteins |  SpringerLink">
            <a:extLst>
              <a:ext uri="{FF2B5EF4-FFF2-40B4-BE49-F238E27FC236}">
                <a16:creationId xmlns:a16="http://schemas.microsoft.com/office/drawing/2014/main" id="{85FAA41B-EAF1-CBAE-7D10-09BD185307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8425" y="781051"/>
            <a:ext cx="7242416" cy="5555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22;p31">
            <a:extLst>
              <a:ext uri="{FF2B5EF4-FFF2-40B4-BE49-F238E27FC236}">
                <a16:creationId xmlns:a16="http://schemas.microsoft.com/office/drawing/2014/main" id="{5C707E60-0D39-3CAE-3563-7CDC15131AE8}"/>
              </a:ext>
            </a:extLst>
          </p:cNvPr>
          <p:cNvSpPr txBox="1"/>
          <p:nvPr/>
        </p:nvSpPr>
        <p:spPr>
          <a:xfrm>
            <a:off x="5261526" y="6501486"/>
            <a:ext cx="73305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1" u="sng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Uversky</a:t>
            </a:r>
            <a:r>
              <a:rPr lang="pt-BR" sz="1400" b="0" i="1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Molecular Science </a:t>
            </a:r>
            <a:r>
              <a:rPr lang="pt-BR" sz="1400" b="0" i="1" u="sng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pt-BR" sz="1400" b="0" i="1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400" b="0" i="1" u="sng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Fluctuations</a:t>
            </a:r>
            <a:r>
              <a:rPr lang="pt-BR" sz="1400" b="0" i="1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400" b="0" i="1" u="sng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</a:t>
            </a:r>
            <a:r>
              <a:rPr lang="pt-BR" sz="1400" b="0" i="1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400" b="0" i="1" u="sng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Biological</a:t>
            </a:r>
            <a:r>
              <a:rPr lang="pt-BR" sz="1400" b="0" i="1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400" b="0" i="1" u="sng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pt-BR" sz="1400" b="0" i="1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pt-BR" sz="1400" b="0" i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pp 125-150</a:t>
            </a:r>
            <a:endParaRPr sz="1400" i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" name="Imagem" descr="Imagem">
            <a:extLst>
              <a:ext uri="{FF2B5EF4-FFF2-40B4-BE49-F238E27FC236}">
                <a16:creationId xmlns:a16="http://schemas.microsoft.com/office/drawing/2014/main" id="{F0D258D0-D9E8-E606-C12B-1029DB325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28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281A3-F1E8-19E3-A38F-F81BBB65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8" y="620689"/>
            <a:ext cx="11439276" cy="6265261"/>
          </a:xfrm>
          <a:prstGeom prst="rect">
            <a:avLst/>
          </a:prstGeom>
        </p:spPr>
      </p:pic>
      <p:grpSp>
        <p:nvGrpSpPr>
          <p:cNvPr id="4" name="Grupo">
            <a:extLst>
              <a:ext uri="{FF2B5EF4-FFF2-40B4-BE49-F238E27FC236}">
                <a16:creationId xmlns:a16="http://schemas.microsoft.com/office/drawing/2014/main" id="{3C4E9B6F-23C2-4701-8005-EB9EE107F8EA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5" name="Retângulo">
              <a:extLst>
                <a:ext uri="{FF2B5EF4-FFF2-40B4-BE49-F238E27FC236}">
                  <a16:creationId xmlns:a16="http://schemas.microsoft.com/office/drawing/2014/main" id="{6A778409-A81B-4566-9EAA-4491D43D72A5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6" name="Structural Biology Paradigm">
              <a:extLst>
                <a:ext uri="{FF2B5EF4-FFF2-40B4-BE49-F238E27FC236}">
                  <a16:creationId xmlns:a16="http://schemas.microsoft.com/office/drawing/2014/main" id="{1FC6A63D-7BB4-412E-9013-A57D3CB14E3A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Structural Hierarchy – The Building blocks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E8FD46D-52F1-4937-8186-71EE37EB4573}"/>
              </a:ext>
            </a:extLst>
          </p:cNvPr>
          <p:cNvSpPr txBox="1"/>
          <p:nvPr/>
        </p:nvSpPr>
        <p:spPr>
          <a:xfrm>
            <a:off x="7495461" y="6419424"/>
            <a:ext cx="4801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Bruce Alberts, The Cell, 7th edition, chap. 2, p. 54	</a:t>
            </a:r>
          </a:p>
        </p:txBody>
      </p:sp>
      <p:pic>
        <p:nvPicPr>
          <p:cNvPr id="11" name="Imagem" descr="Imagem">
            <a:extLst>
              <a:ext uri="{FF2B5EF4-FFF2-40B4-BE49-F238E27FC236}">
                <a16:creationId xmlns:a16="http://schemas.microsoft.com/office/drawing/2014/main" id="{80EC04E6-F442-F111-BC48-31C0E5837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149061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">
            <a:extLst>
              <a:ext uri="{FF2B5EF4-FFF2-40B4-BE49-F238E27FC236}">
                <a16:creationId xmlns:a16="http://schemas.microsoft.com/office/drawing/2014/main" id="{98C1EFDA-B065-DB6F-2504-D5CC6BD7BF49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35" name="Retângulo">
              <a:extLst>
                <a:ext uri="{FF2B5EF4-FFF2-40B4-BE49-F238E27FC236}">
                  <a16:creationId xmlns:a16="http://schemas.microsoft.com/office/drawing/2014/main" id="{FF596258-9A92-64DC-F051-4441C13DC29D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36" name="Structural Biology Paradigm">
              <a:extLst>
                <a:ext uri="{FF2B5EF4-FFF2-40B4-BE49-F238E27FC236}">
                  <a16:creationId xmlns:a16="http://schemas.microsoft.com/office/drawing/2014/main" id="{1A0ECA20-409E-5ACD-35CB-CAF1C07F00F9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Aminoacids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5E032605-8F6D-B9F5-E692-3BAA85A3D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99" t="7233" r="58346" b="75299"/>
          <a:stretch/>
        </p:blipFill>
        <p:spPr>
          <a:xfrm>
            <a:off x="6981745" y="1999148"/>
            <a:ext cx="4531236" cy="285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B554F494-5C94-1D6A-6735-08DE78661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864" y="1999147"/>
            <a:ext cx="4740866" cy="2859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Imagem" descr="Imagem">
            <a:extLst>
              <a:ext uri="{FF2B5EF4-FFF2-40B4-BE49-F238E27FC236}">
                <a16:creationId xmlns:a16="http://schemas.microsoft.com/office/drawing/2014/main" id="{C3F7C9FA-7E1A-CDBB-A425-09DAA4B9F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5380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B73A18-499C-47A6-D583-427EAEC1FCD9}"/>
              </a:ext>
            </a:extLst>
          </p:cNvPr>
          <p:cNvSpPr txBox="1"/>
          <p:nvPr/>
        </p:nvSpPr>
        <p:spPr>
          <a:xfrm>
            <a:off x="7421555" y="6333699"/>
            <a:ext cx="4458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Bruce Alberts, The Cell, 7th edition, chap. 3, p. 116</a:t>
            </a:r>
          </a:p>
        </p:txBody>
      </p:sp>
      <p:grpSp>
        <p:nvGrpSpPr>
          <p:cNvPr id="2" name="Grupo">
            <a:extLst>
              <a:ext uri="{FF2B5EF4-FFF2-40B4-BE49-F238E27FC236}">
                <a16:creationId xmlns:a16="http://schemas.microsoft.com/office/drawing/2014/main" id="{6A4034F4-4C62-F766-043A-66A7881016E4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8" name="Retângulo">
              <a:extLst>
                <a:ext uri="{FF2B5EF4-FFF2-40B4-BE49-F238E27FC236}">
                  <a16:creationId xmlns:a16="http://schemas.microsoft.com/office/drawing/2014/main" id="{7924A10B-ECB6-1CF3-CA26-832899CCF1DC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9" name="Structural Biology Paradigm">
              <a:extLst>
                <a:ext uri="{FF2B5EF4-FFF2-40B4-BE49-F238E27FC236}">
                  <a16:creationId xmlns:a16="http://schemas.microsoft.com/office/drawing/2014/main" id="{E8E5A979-790A-0A91-534C-AE484460975B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Aminoacids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A2C56-781E-BA4D-0E58-697E376C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" y="979005"/>
            <a:ext cx="12191386" cy="4820662"/>
          </a:xfrm>
          <a:prstGeom prst="rect">
            <a:avLst/>
          </a:prstGeom>
        </p:spPr>
      </p:pic>
      <p:pic>
        <p:nvPicPr>
          <p:cNvPr id="12" name="Imagem" descr="Imagem">
            <a:extLst>
              <a:ext uri="{FF2B5EF4-FFF2-40B4-BE49-F238E27FC236}">
                <a16:creationId xmlns:a16="http://schemas.microsoft.com/office/drawing/2014/main" id="{27BC0A76-521C-2EE9-475C-06D2C8B0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998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">
            <a:extLst>
              <a:ext uri="{FF2B5EF4-FFF2-40B4-BE49-F238E27FC236}">
                <a16:creationId xmlns:a16="http://schemas.microsoft.com/office/drawing/2014/main" id="{06EC5794-0FCE-9CAB-99D8-B0A97C61B3B1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3" name="Retângulo">
              <a:extLst>
                <a:ext uri="{FF2B5EF4-FFF2-40B4-BE49-F238E27FC236}">
                  <a16:creationId xmlns:a16="http://schemas.microsoft.com/office/drawing/2014/main" id="{AE016383-738E-2594-601B-6096E687F4D7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4" name="Structural Biology Paradigm">
              <a:extLst>
                <a:ext uri="{FF2B5EF4-FFF2-40B4-BE49-F238E27FC236}">
                  <a16:creationId xmlns:a16="http://schemas.microsoft.com/office/drawing/2014/main" id="{9FBEE10A-A15B-D83D-4295-49CE707393EE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Peptide Bond – Formation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938C2D2-2EBE-B967-2997-6F932B301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49" y="698426"/>
            <a:ext cx="8131946" cy="609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m" descr="Imagem">
            <a:extLst>
              <a:ext uri="{FF2B5EF4-FFF2-40B4-BE49-F238E27FC236}">
                <a16:creationId xmlns:a16="http://schemas.microsoft.com/office/drawing/2014/main" id="{D71D8BD3-02A4-4AD7-16F5-8C7B18FA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651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094DB66-50F2-2AE5-4618-165D394D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1430"/>
            <a:ext cx="5885895" cy="42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CDD08542-79BC-8CFF-3C3D-D73B50CA9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312" y="976271"/>
            <a:ext cx="70253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0" lang="pt-BR" altLang="pt-BR" sz="2400" dirty="0">
                <a:latin typeface="Gill Sans"/>
              </a:rPr>
              <a:t>Double-bond character: rigid and planar</a:t>
            </a:r>
          </a:p>
        </p:txBody>
      </p:sp>
      <p:grpSp>
        <p:nvGrpSpPr>
          <p:cNvPr id="5" name="Grupo">
            <a:extLst>
              <a:ext uri="{FF2B5EF4-FFF2-40B4-BE49-F238E27FC236}">
                <a16:creationId xmlns:a16="http://schemas.microsoft.com/office/drawing/2014/main" id="{3F557AA3-0A23-3719-0B3C-112C5E86F303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6" name="Retângulo">
              <a:extLst>
                <a:ext uri="{FF2B5EF4-FFF2-40B4-BE49-F238E27FC236}">
                  <a16:creationId xmlns:a16="http://schemas.microsoft.com/office/drawing/2014/main" id="{80BDBA06-7831-E3AD-3032-1CC15F1BBC02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7" name="Structural Biology Paradigm">
              <a:extLst>
                <a:ext uri="{FF2B5EF4-FFF2-40B4-BE49-F238E27FC236}">
                  <a16:creationId xmlns:a16="http://schemas.microsoft.com/office/drawing/2014/main" id="{3BAE33CF-C759-A3B2-ACE0-9B46166B3C37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Peptide Bond – Geometry</a:t>
              </a:r>
            </a:p>
          </p:txBody>
        </p:sp>
      </p:grpSp>
      <p:pic>
        <p:nvPicPr>
          <p:cNvPr id="1026" name="Picture 2" descr="The Peptide Bond">
            <a:extLst>
              <a:ext uri="{FF2B5EF4-FFF2-40B4-BE49-F238E27FC236}">
                <a16:creationId xmlns:a16="http://schemas.microsoft.com/office/drawing/2014/main" id="{8F11252E-B775-DC7E-A7BB-D79E0A75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899993"/>
            <a:ext cx="4733925" cy="39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" descr="Imagem">
            <a:extLst>
              <a:ext uri="{FF2B5EF4-FFF2-40B4-BE49-F238E27FC236}">
                <a16:creationId xmlns:a16="http://schemas.microsoft.com/office/drawing/2014/main" id="{6F841CC8-3731-AA0C-2609-D254FF2FC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5122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96B54C-F4CF-70AC-D81A-1C6DAB9FE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9" y="496552"/>
            <a:ext cx="3759744" cy="591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">
            <a:extLst>
              <a:ext uri="{FF2B5EF4-FFF2-40B4-BE49-F238E27FC236}">
                <a16:creationId xmlns:a16="http://schemas.microsoft.com/office/drawing/2014/main" id="{B9E2C238-9469-2B6D-9804-FA4A9A8AD0E7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3" name="Retângulo">
              <a:extLst>
                <a:ext uri="{FF2B5EF4-FFF2-40B4-BE49-F238E27FC236}">
                  <a16:creationId xmlns:a16="http://schemas.microsoft.com/office/drawing/2014/main" id="{FA0B78F1-3621-C2E3-35FB-A6F8BD097B57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4" name="Structural Biology Paradigm">
              <a:extLst>
                <a:ext uri="{FF2B5EF4-FFF2-40B4-BE49-F238E27FC236}">
                  <a16:creationId xmlns:a16="http://schemas.microsoft.com/office/drawing/2014/main" id="{2D4F884B-AA65-E5A4-2F68-87EA30B71A22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Peptide Bond – Torsion angles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923542C-782A-A605-AF8E-5D6E154AD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46" y="1678811"/>
            <a:ext cx="7644510" cy="386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D498B8-0507-FD5F-B345-CF6D8BD4BD41}"/>
              </a:ext>
            </a:extLst>
          </p:cNvPr>
          <p:cNvSpPr txBox="1"/>
          <p:nvPr/>
        </p:nvSpPr>
        <p:spPr>
          <a:xfrm>
            <a:off x="8988090" y="5705049"/>
            <a:ext cx="2956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Cantor &amp; </a:t>
            </a:r>
            <a:r>
              <a:rPr lang="pt-BR" sz="1600" i="1" dirty="0" err="1">
                <a:latin typeface="Hind" panose="02000000000000000000" pitchFamily="2" charset="0"/>
                <a:cs typeface="Hind" panose="02000000000000000000" pitchFamily="2" charset="0"/>
              </a:rPr>
              <a:t>Schimell</a:t>
            </a:r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, Chap. 5, </a:t>
            </a:r>
            <a:r>
              <a:rPr lang="pt-BR" sz="1600" i="1" dirty="0" err="1">
                <a:latin typeface="Hind" panose="02000000000000000000" pitchFamily="2" charset="0"/>
                <a:cs typeface="Hind" panose="02000000000000000000" pitchFamily="2" charset="0"/>
              </a:rPr>
              <a:t>vol</a:t>
            </a:r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 I</a:t>
            </a:r>
          </a:p>
        </p:txBody>
      </p:sp>
      <p:pic>
        <p:nvPicPr>
          <p:cNvPr id="8" name="Imagem" descr="Imagem">
            <a:extLst>
              <a:ext uri="{FF2B5EF4-FFF2-40B4-BE49-F238E27FC236}">
                <a16:creationId xmlns:a16="http://schemas.microsoft.com/office/drawing/2014/main" id="{492B8E67-22BB-7471-EDD5-7D90CA3B4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0173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3FB9F2-40E8-42E4-828B-63793F4E72A4}"/>
              </a:ext>
            </a:extLst>
          </p:cNvPr>
          <p:cNvGrpSpPr/>
          <p:nvPr/>
        </p:nvGrpSpPr>
        <p:grpSpPr>
          <a:xfrm>
            <a:off x="1759744" y="1449580"/>
            <a:ext cx="8672512" cy="4455627"/>
            <a:chOff x="2081213" y="2311400"/>
            <a:chExt cx="7488237" cy="379253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E200FAC1-C7F1-130F-8051-B70FD975B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65538" y="3535363"/>
              <a:ext cx="4319587" cy="2568575"/>
            </a:xfrm>
            <a:prstGeom prst="rect">
              <a:avLst/>
            </a:prstGeom>
            <a:noFill/>
            <a:ln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9FD54230-508D-784A-0E2C-68F48F1FE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1075" y="2311400"/>
              <a:ext cx="4616450" cy="385763"/>
              <a:chOff x="24" y="957"/>
              <a:chExt cx="2431" cy="170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78AA31B2-56F3-6DD3-336D-F6D9824196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" y="1026"/>
                <a:ext cx="2123" cy="90"/>
                <a:chOff x="575" y="1752"/>
                <a:chExt cx="2123" cy="90"/>
              </a:xfrm>
            </p:grpSpPr>
            <p:sp>
              <p:nvSpPr>
                <p:cNvPr id="12" name="Rectangle 8">
                  <a:extLst>
                    <a:ext uri="{FF2B5EF4-FFF2-40B4-BE49-F238E27FC236}">
                      <a16:creationId xmlns:a16="http://schemas.microsoft.com/office/drawing/2014/main" id="{3798177F-7F2F-3C05-277D-FCDABC9E7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" y="1752"/>
                  <a:ext cx="122" cy="9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" name="Line 9">
                  <a:extLst>
                    <a:ext uri="{FF2B5EF4-FFF2-40B4-BE49-F238E27FC236}">
                      <a16:creationId xmlns:a16="http://schemas.microsoft.com/office/drawing/2014/main" id="{BCB460F5-EF37-A3F3-CED5-707A5CBBE9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9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4" name="Rectangle 10">
                  <a:extLst>
                    <a:ext uri="{FF2B5EF4-FFF2-40B4-BE49-F238E27FC236}">
                      <a16:creationId xmlns:a16="http://schemas.microsoft.com/office/drawing/2014/main" id="{8FDCE203-B3ED-12FB-2655-97EC0DC94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" y="1752"/>
                  <a:ext cx="123" cy="90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5" name="Line 11">
                  <a:extLst>
                    <a:ext uri="{FF2B5EF4-FFF2-40B4-BE49-F238E27FC236}">
                      <a16:creationId xmlns:a16="http://schemas.microsoft.com/office/drawing/2014/main" id="{D4ED7C3D-8D77-842B-2C1E-493261F970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4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6" name="Rectangle 12">
                  <a:extLst>
                    <a:ext uri="{FF2B5EF4-FFF2-40B4-BE49-F238E27FC236}">
                      <a16:creationId xmlns:a16="http://schemas.microsoft.com/office/drawing/2014/main" id="{7A86B71E-A23F-B1C1-29C3-771FB60F5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5" y="1752"/>
                  <a:ext cx="123" cy="90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7" name="Line 13">
                  <a:extLst>
                    <a:ext uri="{FF2B5EF4-FFF2-40B4-BE49-F238E27FC236}">
                      <a16:creationId xmlns:a16="http://schemas.microsoft.com/office/drawing/2014/main" id="{F8644767-B402-9581-7F38-F8D13704E4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88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18" name="Rectangle 14">
                  <a:extLst>
                    <a:ext uri="{FF2B5EF4-FFF2-40B4-BE49-F238E27FC236}">
                      <a16:creationId xmlns:a16="http://schemas.microsoft.com/office/drawing/2014/main" id="{5855FCAF-FD63-EB0E-516A-230A358BD5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0" y="1752"/>
                  <a:ext cx="122" cy="90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9" name="Line 15">
                  <a:extLst>
                    <a:ext uri="{FF2B5EF4-FFF2-40B4-BE49-F238E27FC236}">
                      <a16:creationId xmlns:a16="http://schemas.microsoft.com/office/drawing/2014/main" id="{D6241809-CE82-5A7F-A1F9-FE1F179375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92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20" name="Group 16">
                  <a:extLst>
                    <a:ext uri="{FF2B5EF4-FFF2-40B4-BE49-F238E27FC236}">
                      <a16:creationId xmlns:a16="http://schemas.microsoft.com/office/drawing/2014/main" id="{1300A2FC-155D-AE89-A4F4-1F0DB45180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74" y="1752"/>
                  <a:ext cx="204" cy="90"/>
                  <a:chOff x="1474" y="1752"/>
                  <a:chExt cx="204" cy="90"/>
                </a:xfrm>
              </p:grpSpPr>
              <p:sp>
                <p:nvSpPr>
                  <p:cNvPr id="32" name="Rectangle 17">
                    <a:extLst>
                      <a:ext uri="{FF2B5EF4-FFF2-40B4-BE49-F238E27FC236}">
                        <a16:creationId xmlns:a16="http://schemas.microsoft.com/office/drawing/2014/main" id="{F3A0AEF0-CA34-4988-65FF-060D706E8E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74" y="1752"/>
                    <a:ext cx="122" cy="90"/>
                  </a:xfrm>
                  <a:prstGeom prst="rect">
                    <a:avLst/>
                  </a:prstGeom>
                  <a:solidFill>
                    <a:srgbClr val="A5002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pt-BR"/>
                  </a:p>
                </p:txBody>
              </p:sp>
              <p:sp>
                <p:nvSpPr>
                  <p:cNvPr id="33" name="Line 18">
                    <a:extLst>
                      <a:ext uri="{FF2B5EF4-FFF2-40B4-BE49-F238E27FC236}">
                        <a16:creationId xmlns:a16="http://schemas.microsoft.com/office/drawing/2014/main" id="{EA707783-0171-B820-06CB-D83D0FDE4B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96" y="1797"/>
                    <a:ext cx="8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sp>
              <p:nvSpPr>
                <p:cNvPr id="21" name="Rectangle 19">
                  <a:extLst>
                    <a:ext uri="{FF2B5EF4-FFF2-40B4-BE49-F238E27FC236}">
                      <a16:creationId xmlns:a16="http://schemas.microsoft.com/office/drawing/2014/main" id="{B7EB3A97-8A0C-285D-BB07-291F97D15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8" y="1752"/>
                  <a:ext cx="122" cy="90"/>
                </a:xfrm>
                <a:prstGeom prst="rect">
                  <a:avLst/>
                </a:prstGeom>
                <a:solidFill>
                  <a:srgbClr val="0000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22" name="Line 20">
                  <a:extLst>
                    <a:ext uri="{FF2B5EF4-FFF2-40B4-BE49-F238E27FC236}">
                      <a16:creationId xmlns:a16="http://schemas.microsoft.com/office/drawing/2014/main" id="{1EEA695F-471A-3133-FFB2-268CD50AB9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0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3" name="Rectangle 21">
                  <a:extLst>
                    <a:ext uri="{FF2B5EF4-FFF2-40B4-BE49-F238E27FC236}">
                      <a16:creationId xmlns:a16="http://schemas.microsoft.com/office/drawing/2014/main" id="{B6717CED-789A-025A-B974-09DE124F29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82" y="1752"/>
                  <a:ext cx="122" cy="90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24" name="Line 22">
                  <a:extLst>
                    <a:ext uri="{FF2B5EF4-FFF2-40B4-BE49-F238E27FC236}">
                      <a16:creationId xmlns:a16="http://schemas.microsoft.com/office/drawing/2014/main" id="{CD0C672D-020F-AC87-7B83-506404F44C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04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5" name="Rectangle 23">
                  <a:extLst>
                    <a:ext uri="{FF2B5EF4-FFF2-40B4-BE49-F238E27FC236}">
                      <a16:creationId xmlns:a16="http://schemas.microsoft.com/office/drawing/2014/main" id="{283899A8-B76D-4E68-653E-E116C74E2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6" y="1752"/>
                  <a:ext cx="122" cy="9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26" name="Line 24">
                  <a:extLst>
                    <a:ext uri="{FF2B5EF4-FFF2-40B4-BE49-F238E27FC236}">
                      <a16:creationId xmlns:a16="http://schemas.microsoft.com/office/drawing/2014/main" id="{F0AEC3B9-8B1C-4563-755D-4F838BBC00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7" name="Rectangle 25">
                  <a:extLst>
                    <a:ext uri="{FF2B5EF4-FFF2-40B4-BE49-F238E27FC236}">
                      <a16:creationId xmlns:a16="http://schemas.microsoft.com/office/drawing/2014/main" id="{B9B5D3BB-507D-D213-F01E-826AA30CD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0" y="1752"/>
                  <a:ext cx="122" cy="90"/>
                </a:xfrm>
                <a:prstGeom prst="rect">
                  <a:avLst/>
                </a:prstGeom>
                <a:solidFill>
                  <a:srgbClr val="CC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28" name="Line 26">
                  <a:extLst>
                    <a:ext uri="{FF2B5EF4-FFF2-40B4-BE49-F238E27FC236}">
                      <a16:creationId xmlns:a16="http://schemas.microsoft.com/office/drawing/2014/main" id="{DC27B7DF-6DAF-0239-1FD5-C6ADEF0EC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12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9" name="Rectangle 27">
                  <a:extLst>
                    <a:ext uri="{FF2B5EF4-FFF2-40B4-BE49-F238E27FC236}">
                      <a16:creationId xmlns:a16="http://schemas.microsoft.com/office/drawing/2014/main" id="{6100AFE5-ED21-9162-3AA5-8B4407E1D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4" y="1752"/>
                  <a:ext cx="122" cy="90"/>
                </a:xfrm>
                <a:prstGeom prst="rect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30" name="Line 28">
                  <a:extLst>
                    <a:ext uri="{FF2B5EF4-FFF2-40B4-BE49-F238E27FC236}">
                      <a16:creationId xmlns:a16="http://schemas.microsoft.com/office/drawing/2014/main" id="{8D6E0438-F0EB-F04D-9E3A-F42D853DA5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16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31" name="Line 29">
                  <a:extLst>
                    <a:ext uri="{FF2B5EF4-FFF2-40B4-BE49-F238E27FC236}">
                      <a16:creationId xmlns:a16="http://schemas.microsoft.com/office/drawing/2014/main" id="{A4F80206-5261-5099-124A-1BBD75D510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1797"/>
                  <a:ext cx="8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10" name="Text Box 30">
                <a:extLst>
                  <a:ext uri="{FF2B5EF4-FFF2-40B4-BE49-F238E27FC236}">
                    <a16:creationId xmlns:a16="http://schemas.microsoft.com/office/drawing/2014/main" id="{D0B08112-7AFA-CF2C-2C4D-9AB54986EF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" y="957"/>
                <a:ext cx="190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pt-BR" altLang="pt-BR">
                    <a:latin typeface="Garamond" panose="02020404030301010803" pitchFamily="18" charset="0"/>
                  </a:rPr>
                  <a:t>N</a:t>
                </a:r>
              </a:p>
            </p:txBody>
          </p:sp>
          <p:sp>
            <p:nvSpPr>
              <p:cNvPr id="11" name="Text Box 31">
                <a:extLst>
                  <a:ext uri="{FF2B5EF4-FFF2-40B4-BE49-F238E27FC236}">
                    <a16:creationId xmlns:a16="http://schemas.microsoft.com/office/drawing/2014/main" id="{2F8B7891-F0ED-E2AC-C158-C576A929AB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2" y="965"/>
                <a:ext cx="173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0" lang="pt-BR" altLang="pt-BR">
                    <a:latin typeface="Garamond" panose="02020404030301010803" pitchFamily="18" charset="0"/>
                  </a:rPr>
                  <a:t>C</a:t>
                </a:r>
              </a:p>
            </p:txBody>
          </p:sp>
        </p:grpSp>
        <p:sp>
          <p:nvSpPr>
            <p:cNvPr id="5" name="Line 40">
              <a:extLst>
                <a:ext uri="{FF2B5EF4-FFF2-40B4-BE49-F238E27FC236}">
                  <a16:creationId xmlns:a16="http://schemas.microsoft.com/office/drawing/2014/main" id="{3BA63593-5326-EF84-60A0-147E767331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65538" y="2671763"/>
              <a:ext cx="1655762" cy="86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Line 41">
              <a:extLst>
                <a:ext uri="{FF2B5EF4-FFF2-40B4-BE49-F238E27FC236}">
                  <a16:creationId xmlns:a16="http://schemas.microsoft.com/office/drawing/2014/main" id="{C1C5A4C9-66F9-AF9B-C75C-B688EFA75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1300" y="2671763"/>
              <a:ext cx="2663825" cy="86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 Box 45">
              <a:extLst>
                <a:ext uri="{FF2B5EF4-FFF2-40B4-BE49-F238E27FC236}">
                  <a16:creationId xmlns:a16="http://schemas.microsoft.com/office/drawing/2014/main" id="{316FA35A-F0ED-E343-C90B-EEC1FC35E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1213" y="2600325"/>
              <a:ext cx="1800225" cy="340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altLang="pt-BR" sz="2000" dirty="0">
                  <a:latin typeface="Gill Sans"/>
                </a:rPr>
                <a:t>amino-terminal</a:t>
              </a:r>
            </a:p>
          </p:txBody>
        </p:sp>
        <p:sp>
          <p:nvSpPr>
            <p:cNvPr id="8" name="Text Box 46">
              <a:extLst>
                <a:ext uri="{FF2B5EF4-FFF2-40B4-BE49-F238E27FC236}">
                  <a16:creationId xmlns:a16="http://schemas.microsoft.com/office/drawing/2014/main" id="{06FF28EB-5AD7-9A3D-20BE-5D40546F4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9225" y="2671763"/>
              <a:ext cx="1800225" cy="340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altLang="pt-BR" sz="2000" dirty="0" err="1">
                  <a:latin typeface="Gill Sans"/>
                </a:rPr>
                <a:t>carboxi</a:t>
              </a:r>
              <a:r>
                <a:rPr lang="pt-BR" altLang="pt-BR" sz="2000" dirty="0">
                  <a:latin typeface="Gill Sans"/>
                </a:rPr>
                <a:t>-terminal</a:t>
              </a:r>
            </a:p>
          </p:txBody>
        </p:sp>
      </p:grpSp>
      <p:grpSp>
        <p:nvGrpSpPr>
          <p:cNvPr id="34" name="Grupo">
            <a:extLst>
              <a:ext uri="{FF2B5EF4-FFF2-40B4-BE49-F238E27FC236}">
                <a16:creationId xmlns:a16="http://schemas.microsoft.com/office/drawing/2014/main" id="{FB09B7EA-8BD6-3920-A2F4-987F14904359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35" name="Retângulo">
              <a:extLst>
                <a:ext uri="{FF2B5EF4-FFF2-40B4-BE49-F238E27FC236}">
                  <a16:creationId xmlns:a16="http://schemas.microsoft.com/office/drawing/2014/main" id="{28C9F026-CF67-DFF3-8913-E2EEB9B0E12C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36" name="Structural Biology Paradigm">
              <a:extLst>
                <a:ext uri="{FF2B5EF4-FFF2-40B4-BE49-F238E27FC236}">
                  <a16:creationId xmlns:a16="http://schemas.microsoft.com/office/drawing/2014/main" id="{6B7B7EB3-4069-D7A8-46FB-3D65B093AC26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Primary Structure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pic>
        <p:nvPicPr>
          <p:cNvPr id="37" name="Imagem" descr="Imagem">
            <a:extLst>
              <a:ext uri="{FF2B5EF4-FFF2-40B4-BE49-F238E27FC236}">
                <a16:creationId xmlns:a16="http://schemas.microsoft.com/office/drawing/2014/main" id="{1221121C-55C9-C0CB-F720-90EF7125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350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">
            <a:extLst>
              <a:ext uri="{FF2B5EF4-FFF2-40B4-BE49-F238E27FC236}">
                <a16:creationId xmlns:a16="http://schemas.microsoft.com/office/drawing/2014/main" id="{7AA4C9BE-0DB3-1135-8520-3E1CBD7F5698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3" name="Retângulo">
              <a:extLst>
                <a:ext uri="{FF2B5EF4-FFF2-40B4-BE49-F238E27FC236}">
                  <a16:creationId xmlns:a16="http://schemas.microsoft.com/office/drawing/2014/main" id="{B4AE25C7-C820-25C8-6C51-1B8544E31F65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4" name="Structural Biology Paradigm">
              <a:extLst>
                <a:ext uri="{FF2B5EF4-FFF2-40B4-BE49-F238E27FC236}">
                  <a16:creationId xmlns:a16="http://schemas.microsoft.com/office/drawing/2014/main" id="{C06BA0E5-1A8A-76D3-D0CE-9A1E3CD954E4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Secondary Structure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384DDB9-15A0-620C-E8B8-D20027E8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620689"/>
            <a:ext cx="3000375" cy="615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546D159-ACD0-B691-547A-187ABA4BE053}"/>
              </a:ext>
            </a:extLst>
          </p:cNvPr>
          <p:cNvSpPr txBox="1">
            <a:spLocks noChangeArrowheads="1"/>
          </p:cNvSpPr>
          <p:nvPr/>
        </p:nvSpPr>
        <p:spPr>
          <a:xfrm>
            <a:off x="1152525" y="903493"/>
            <a:ext cx="7772400" cy="7810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pt-BR" sz="3200" b="1" dirty="0">
                <a:latin typeface="Gill Sans"/>
                <a:sym typeface="Symbol" panose="05050102010706020507" pitchFamily="18" charset="2"/>
              </a:rPr>
              <a:t>-helix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328AB20-F5CA-3999-1A12-1285BA48B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1659571"/>
            <a:ext cx="455295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pt-BR" altLang="pt-BR" sz="2000" dirty="0">
                <a:latin typeface="Gill Sans"/>
                <a:sym typeface="Symbol" panose="05050102010706020507" pitchFamily="18" charset="2"/>
              </a:rPr>
              <a:t>More common form</a:t>
            </a:r>
            <a:endParaRPr kumimoji="0" lang="pt-BR" altLang="pt-BR" sz="2000" dirty="0">
              <a:latin typeface="Gill Sans"/>
              <a:sym typeface="Symbol" panose="05050102010706020507" pitchFamily="18" charset="2"/>
            </a:endParaRPr>
          </a:p>
          <a:p>
            <a:pPr algn="ctr"/>
            <a:endParaRPr kumimoji="0" lang="pt-BR" altLang="pt-BR" sz="2000" dirty="0">
              <a:latin typeface="Gill Sans"/>
              <a:sym typeface="Symbol" panose="05050102010706020507" pitchFamily="18" charset="2"/>
            </a:endParaRPr>
          </a:p>
          <a:p>
            <a:pPr lvl="1" algn="ctr">
              <a:buFont typeface="Symbol" panose="05050102010706020507" pitchFamily="18" charset="2"/>
              <a:buChar char="f"/>
            </a:pPr>
            <a:r>
              <a:rPr kumimoji="0" lang="pt-BR" altLang="pt-BR" sz="2000" dirty="0">
                <a:latin typeface="Gill Sans"/>
                <a:sym typeface="Symbol" panose="05050102010706020507" pitchFamily="18" charset="2"/>
              </a:rPr>
              <a:t>= - 57</a:t>
            </a:r>
            <a:r>
              <a:rPr kumimoji="0" lang="pt-BR" altLang="pt-BR" sz="2000" baseline="30000" dirty="0">
                <a:latin typeface="Gill Sans"/>
                <a:sym typeface="Symbol" panose="05050102010706020507" pitchFamily="18" charset="2"/>
              </a:rPr>
              <a:t>o</a:t>
            </a:r>
            <a:r>
              <a:rPr kumimoji="0" lang="pt-BR" altLang="pt-BR" sz="2000" dirty="0">
                <a:latin typeface="Gill Sans"/>
                <a:sym typeface="Symbol" panose="05050102010706020507" pitchFamily="18" charset="2"/>
              </a:rPr>
              <a:t> e =- 47</a:t>
            </a:r>
            <a:r>
              <a:rPr kumimoji="0" lang="pt-BR" altLang="pt-BR" sz="2000" baseline="30000" dirty="0">
                <a:latin typeface="Gill Sans"/>
                <a:sym typeface="Symbol" panose="05050102010706020507" pitchFamily="18" charset="2"/>
              </a:rPr>
              <a:t>º</a:t>
            </a:r>
          </a:p>
          <a:p>
            <a:pPr lvl="1" algn="ctr">
              <a:buFont typeface="Symbol" panose="05050102010706020507" pitchFamily="18" charset="2"/>
              <a:buNone/>
            </a:pPr>
            <a:endParaRPr kumimoji="0" lang="pt-BR" altLang="pt-BR" sz="2000" dirty="0">
              <a:latin typeface="Gill Sans"/>
              <a:sym typeface="Symbol" panose="05050102010706020507" pitchFamily="18" charset="2"/>
            </a:endParaRPr>
          </a:p>
          <a:p>
            <a:pPr lvl="1" algn="ctr"/>
            <a:r>
              <a:rPr kumimoji="0" lang="pt-BR" altLang="pt-BR" sz="2000" dirty="0">
                <a:latin typeface="Gill Sans"/>
                <a:sym typeface="Symbol" panose="05050102010706020507" pitchFamily="18" charset="2"/>
              </a:rPr>
              <a:t>Residues per turn = 3.6</a:t>
            </a:r>
          </a:p>
          <a:p>
            <a:endParaRPr kumimoji="0" lang="pt-BR" altLang="pt-BR" sz="2000" b="1" dirty="0">
              <a:latin typeface="Gill Sans"/>
            </a:endParaRPr>
          </a:p>
          <a:p>
            <a:pPr lvl="1" algn="ctr"/>
            <a:endParaRPr kumimoji="0" lang="pt-BR" altLang="pt-BR" sz="2000" b="1" dirty="0">
              <a:latin typeface="Gill Sans"/>
              <a:sym typeface="Symbol" panose="05050102010706020507" pitchFamily="18" charset="2"/>
            </a:endParaRPr>
          </a:p>
          <a:p>
            <a:pPr lvl="1" algn="ctr"/>
            <a:r>
              <a:rPr kumimoji="0" lang="pt-BR" altLang="pt-BR" sz="2000" dirty="0">
                <a:latin typeface="Gill Sans"/>
                <a:sym typeface="Symbol" panose="05050102010706020507" pitchFamily="18" charset="2"/>
              </a:rPr>
              <a:t>Stabilized by hydrogen bonds between NH </a:t>
            </a:r>
            <a:r>
              <a:rPr lang="pt-BR" altLang="pt-BR" sz="2000" dirty="0">
                <a:latin typeface="Gill Sans"/>
                <a:sym typeface="Symbol" panose="05050102010706020507" pitchFamily="18" charset="2"/>
              </a:rPr>
              <a:t>and</a:t>
            </a:r>
            <a:r>
              <a:rPr kumimoji="0" lang="pt-BR" altLang="pt-BR" sz="2000" dirty="0">
                <a:latin typeface="Gill Sans"/>
                <a:sym typeface="Symbol" panose="05050102010706020507" pitchFamily="18" charset="2"/>
              </a:rPr>
              <a:t> CO </a:t>
            </a:r>
            <a:r>
              <a:rPr lang="pt-BR" altLang="pt-BR" sz="2000" dirty="0">
                <a:latin typeface="Gill Sans"/>
                <a:sym typeface="Symbol" panose="05050102010706020507" pitchFamily="18" charset="2"/>
              </a:rPr>
              <a:t>groups of the main chain</a:t>
            </a:r>
            <a:endParaRPr kumimoji="0" lang="pt-BR" altLang="pt-BR" sz="2000" dirty="0">
              <a:latin typeface="Gill Sans"/>
              <a:sym typeface="Symbol" panose="05050102010706020507" pitchFamily="18" charset="2"/>
            </a:endParaRPr>
          </a:p>
          <a:p>
            <a:pPr algn="ctr"/>
            <a:endParaRPr kumimoji="0" lang="en-US" altLang="pt-BR" sz="2000" dirty="0">
              <a:latin typeface="Gill Sans"/>
            </a:endParaRPr>
          </a:p>
          <a:p>
            <a:pPr algn="ctr"/>
            <a:r>
              <a:rPr kumimoji="0" lang="pt-BR" altLang="pt-BR" sz="2000" dirty="0">
                <a:latin typeface="Gill Sans"/>
                <a:sym typeface="Symbol" panose="05050102010706020507" pitchFamily="18" charset="2"/>
              </a:rPr>
              <a:t>CO interacts with NH 4 residues ahead in sequence</a:t>
            </a:r>
            <a:endParaRPr kumimoji="0" lang="en-US" altLang="pt-BR" sz="2000" dirty="0">
              <a:latin typeface="Gill Sans"/>
              <a:sym typeface="Symbol" panose="05050102010706020507" pitchFamily="18" charset="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EE3FEA5-9213-F2DA-42E7-5FDFAAE78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525" y="2459504"/>
            <a:ext cx="39243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algn="ctr"/>
            <a:endParaRPr kumimoji="0" lang="en-US" altLang="pt-BR" sz="2000" dirty="0">
              <a:latin typeface="Gill Sans"/>
              <a:sym typeface="Symbol" panose="05050102010706020507" pitchFamily="18" charset="2"/>
            </a:endParaRPr>
          </a:p>
          <a:p>
            <a:pPr lvl="1" algn="ctr"/>
            <a:r>
              <a:rPr kumimoji="0" lang="en-US" altLang="pt-BR" sz="2000" dirty="0">
                <a:latin typeface="Gill Sans"/>
                <a:sym typeface="Symbol" panose="05050102010706020507" pitchFamily="18" charset="2"/>
              </a:rPr>
              <a:t>Side chains point outwards</a:t>
            </a:r>
            <a:endParaRPr kumimoji="0" lang="pt-BR" altLang="pt-BR" sz="2000" dirty="0">
              <a:latin typeface="Gill Sans"/>
            </a:endParaRPr>
          </a:p>
          <a:p>
            <a:pPr algn="ctr"/>
            <a:r>
              <a:rPr kumimoji="0" lang="pt-BR" altLang="pt-BR" sz="2000" dirty="0">
                <a:latin typeface="Gill Sans"/>
                <a:sym typeface="Symbol" panose="05050102010706020507" pitchFamily="18" charset="2"/>
              </a:rPr>
              <a:t>	</a:t>
            </a:r>
            <a:endParaRPr kumimoji="0" lang="pt-BR" altLang="pt-BR" sz="2000" dirty="0">
              <a:latin typeface="Gill Sans"/>
            </a:endParaRPr>
          </a:p>
          <a:p>
            <a:pPr lvl="1" algn="ctr"/>
            <a:r>
              <a:rPr kumimoji="0" lang="pt-BR" altLang="pt-BR" sz="2000" dirty="0">
                <a:latin typeface="Gill Sans"/>
              </a:rPr>
              <a:t>Dipole moment align along the helix axis (more on this to come!)</a:t>
            </a:r>
          </a:p>
        </p:txBody>
      </p:sp>
      <p:pic>
        <p:nvPicPr>
          <p:cNvPr id="9" name="Imagem" descr="Imagem">
            <a:extLst>
              <a:ext uri="{FF2B5EF4-FFF2-40B4-BE49-F238E27FC236}">
                <a16:creationId xmlns:a16="http://schemas.microsoft.com/office/drawing/2014/main" id="{AB0213F7-EA55-26B7-ED21-2D9506AC8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4563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">
            <a:extLst>
              <a:ext uri="{FF2B5EF4-FFF2-40B4-BE49-F238E27FC236}">
                <a16:creationId xmlns:a16="http://schemas.microsoft.com/office/drawing/2014/main" id="{693E15E6-6077-FCA5-EBAF-67FC2D74D208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3" name="Retângulo">
              <a:extLst>
                <a:ext uri="{FF2B5EF4-FFF2-40B4-BE49-F238E27FC236}">
                  <a16:creationId xmlns:a16="http://schemas.microsoft.com/office/drawing/2014/main" id="{EFBC9828-D759-3CD9-2501-3C86E3A74E7E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4" name="Structural Biology Paradigm">
              <a:extLst>
                <a:ext uri="{FF2B5EF4-FFF2-40B4-BE49-F238E27FC236}">
                  <a16:creationId xmlns:a16="http://schemas.microsoft.com/office/drawing/2014/main" id="{F6A0426C-27A2-70A7-267B-04D5EB118277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Secondary Structure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sp>
        <p:nvSpPr>
          <p:cNvPr id="10" name="Rectangle 2">
            <a:extLst>
              <a:ext uri="{FF2B5EF4-FFF2-40B4-BE49-F238E27FC236}">
                <a16:creationId xmlns:a16="http://schemas.microsoft.com/office/drawing/2014/main" id="{EB2C121A-5761-C024-302D-7C3AD213EB3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165304" y="769640"/>
            <a:ext cx="3846512" cy="620689"/>
          </a:xfrm>
          <a:prstGeom prst="rect">
            <a:avLst/>
          </a:prstGeo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altLang="pt-BR" sz="3200" b="1" dirty="0">
                <a:latin typeface="Gill Sans"/>
                <a:sym typeface="Symbol" panose="05050102010706020507" pitchFamily="18" charset="2"/>
              </a:rPr>
              <a:t> sheet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075A675-3424-2077-5D74-904BC962C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04" y="1515842"/>
            <a:ext cx="5686111" cy="223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0" lang="pt-BR" altLang="pt-BR" sz="2200" dirty="0">
                <a:latin typeface="Gill Sans"/>
                <a:sym typeface="Symbol" panose="05050102010706020507" pitchFamily="18" charset="2"/>
              </a:rPr>
              <a:t> sheets are composed of strains</a:t>
            </a:r>
          </a:p>
          <a:p>
            <a:pPr algn="ctr"/>
            <a:endParaRPr kumimoji="0" lang="pt-BR" altLang="pt-BR" sz="2200" dirty="0">
              <a:latin typeface="Gill Sans"/>
              <a:sym typeface="Symbol" panose="05050102010706020507" pitchFamily="18" charset="2"/>
            </a:endParaRPr>
          </a:p>
          <a:p>
            <a:pPr algn="ctr"/>
            <a:r>
              <a:rPr kumimoji="0" lang="pt-BR" altLang="pt-BR" sz="2200" dirty="0">
                <a:latin typeface="Gill Sans"/>
              </a:rPr>
              <a:t>	</a:t>
            </a:r>
            <a:endParaRPr lang="en-US" altLang="pt-BR" sz="2200" dirty="0">
              <a:latin typeface="Gill Sans"/>
              <a:sym typeface="Symbol" panose="05050102010706020507" pitchFamily="18" charset="2"/>
            </a:endParaRPr>
          </a:p>
          <a:p>
            <a:pPr lvl="1" algn="ctr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pt-BR" altLang="pt-BR" sz="2200" dirty="0">
                <a:latin typeface="Gill Sans"/>
                <a:sym typeface="Symbol" panose="05050102010706020507" pitchFamily="18" charset="2"/>
              </a:rPr>
              <a:t>Stabilized by hydrogen bonds between NH and CO groups from different strains</a:t>
            </a:r>
            <a:endParaRPr kumimoji="0" lang="en-US" altLang="pt-BR" sz="2200" dirty="0">
              <a:latin typeface="Gill Sans"/>
              <a:sym typeface="Symbol" panose="05050102010706020507" pitchFamily="18" charset="2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endParaRPr kumimoji="0" lang="pt-BR" altLang="pt-BR" sz="2200" dirty="0">
              <a:latin typeface="Gill 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25C0E-073E-EA10-5B6B-302BE4A8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6" y="4013600"/>
            <a:ext cx="3191827" cy="2082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CF4307-3649-7330-4F5A-27725B31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85" y="886427"/>
            <a:ext cx="5931615" cy="57909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7F3AC1-1291-FC66-00FF-3B677755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33" y="4013600"/>
            <a:ext cx="3024107" cy="2030472"/>
          </a:xfrm>
          <a:prstGeom prst="rect">
            <a:avLst/>
          </a:prstGeom>
        </p:spPr>
      </p:pic>
      <p:pic>
        <p:nvPicPr>
          <p:cNvPr id="5" name="Imagem" descr="Imagem">
            <a:extLst>
              <a:ext uri="{FF2B5EF4-FFF2-40B4-BE49-F238E27FC236}">
                <a16:creationId xmlns:a16="http://schemas.microsoft.com/office/drawing/2014/main" id="{B181E837-AA26-CBDE-1EB4-61CBDC604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85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49D9660-E682-4C53-BABE-6168AE0CC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6330" y="1597232"/>
            <a:ext cx="9144000" cy="1230713"/>
          </a:xfrm>
        </p:spPr>
        <p:txBody>
          <a:bodyPr>
            <a:normAutofit/>
          </a:bodyPr>
          <a:lstStyle/>
          <a:p>
            <a:r>
              <a:rPr lang="pt-BR" sz="4000" dirty="0"/>
              <a:t>Protein Structure – An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B08BA-2080-4504-AD99-39F2DE47EE16}"/>
              </a:ext>
            </a:extLst>
          </p:cNvPr>
          <p:cNvSpPr txBox="1"/>
          <p:nvPr/>
        </p:nvSpPr>
        <p:spPr>
          <a:xfrm>
            <a:off x="2454478" y="2827945"/>
            <a:ext cx="74015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latin typeface="Gill Sans"/>
              </a:rPr>
              <a:t>Antonio Costa</a:t>
            </a:r>
          </a:p>
          <a:p>
            <a:pPr algn="ctr"/>
            <a:r>
              <a:rPr lang="pt-BR" sz="2400" dirty="0">
                <a:latin typeface="Gill Sans"/>
              </a:rPr>
              <a:t>Physics Deparment</a:t>
            </a:r>
          </a:p>
          <a:p>
            <a:pPr algn="ctr"/>
            <a:r>
              <a:rPr lang="pt-BR" sz="2400" dirty="0">
                <a:latin typeface="Gill Sans"/>
              </a:rPr>
              <a:t>Ribeirão Preto Faculty of Philosophy, Sciences, and Letters</a:t>
            </a:r>
          </a:p>
          <a:p>
            <a:pPr algn="ctr"/>
            <a:r>
              <a:rPr lang="pt-BR" sz="2400" dirty="0">
                <a:latin typeface="Gill Sans"/>
              </a:rPr>
              <a:t>University of São Paulo</a:t>
            </a: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6B2391B9-9E3E-2073-704F-C3E50142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47" y="4943176"/>
            <a:ext cx="1967977" cy="804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5EA23-6883-D6B2-A068-0FA9B69C1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757" y="4397605"/>
            <a:ext cx="1895573" cy="18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51C9E4-EAB2-6E92-BBCA-974C007D7EFD}"/>
              </a:ext>
            </a:extLst>
          </p:cNvPr>
          <p:cNvSpPr txBox="1"/>
          <p:nvPr/>
        </p:nvSpPr>
        <p:spPr>
          <a:xfrm>
            <a:off x="457200" y="2644170"/>
            <a:ext cx="51175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hlinkClick r:id="rId2"/>
              </a:rPr>
              <a:t>https://www.rcsb.org/3d-view/1WLA/1</a:t>
            </a: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pPr algn="ctr"/>
            <a:r>
              <a:rPr lang="pt-BR" sz="2400" dirty="0"/>
              <a:t>Myoglobin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BFBF6-D514-32E9-2F0D-A311407B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73086"/>
            <a:ext cx="5638800" cy="6085889"/>
          </a:xfrm>
          <a:prstGeom prst="rect">
            <a:avLst/>
          </a:prstGeom>
        </p:spPr>
      </p:pic>
      <p:grpSp>
        <p:nvGrpSpPr>
          <p:cNvPr id="5" name="Grupo">
            <a:extLst>
              <a:ext uri="{FF2B5EF4-FFF2-40B4-BE49-F238E27FC236}">
                <a16:creationId xmlns:a16="http://schemas.microsoft.com/office/drawing/2014/main" id="{7532B553-E743-FA30-047D-2735936D4EFE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6" name="Retângulo">
              <a:extLst>
                <a:ext uri="{FF2B5EF4-FFF2-40B4-BE49-F238E27FC236}">
                  <a16:creationId xmlns:a16="http://schemas.microsoft.com/office/drawing/2014/main" id="{FF182519-A1A5-78F3-8E9C-D5AFDB046A5B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7" name="Structural Biology Paradigm">
              <a:extLst>
                <a:ext uri="{FF2B5EF4-FFF2-40B4-BE49-F238E27FC236}">
                  <a16:creationId xmlns:a16="http://schemas.microsoft.com/office/drawing/2014/main" id="{340423BD-69D3-7584-977F-E97A05355C59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Tertiary Structure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pic>
        <p:nvPicPr>
          <p:cNvPr id="3" name="Imagem" descr="Imagem">
            <a:extLst>
              <a:ext uri="{FF2B5EF4-FFF2-40B4-BE49-F238E27FC236}">
                <a16:creationId xmlns:a16="http://schemas.microsoft.com/office/drawing/2014/main" id="{76540C72-6194-6D0A-603D-5C1472544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865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2487F0-9374-C987-FF4D-5D4727B1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0" y="537027"/>
            <a:ext cx="4854579" cy="6320972"/>
          </a:xfrm>
          <a:prstGeom prst="rect">
            <a:avLst/>
          </a:prstGeom>
        </p:spPr>
      </p:pic>
      <p:grpSp>
        <p:nvGrpSpPr>
          <p:cNvPr id="2" name="Grupo">
            <a:extLst>
              <a:ext uri="{FF2B5EF4-FFF2-40B4-BE49-F238E27FC236}">
                <a16:creationId xmlns:a16="http://schemas.microsoft.com/office/drawing/2014/main" id="{C9821AA0-1651-115D-7298-EB2F332B9EB0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3" name="Retângulo">
              <a:extLst>
                <a:ext uri="{FF2B5EF4-FFF2-40B4-BE49-F238E27FC236}">
                  <a16:creationId xmlns:a16="http://schemas.microsoft.com/office/drawing/2014/main" id="{0EAB8BC9-5432-398B-3CB0-27128E262A46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4" name="Structural Biology Paradigm">
              <a:extLst>
                <a:ext uri="{FF2B5EF4-FFF2-40B4-BE49-F238E27FC236}">
                  <a16:creationId xmlns:a16="http://schemas.microsoft.com/office/drawing/2014/main" id="{BC571AAD-B3E6-9B22-1581-EECE5C106F32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Tertiary Structure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C26825-4D89-523A-1651-3C13CB6C1277}"/>
              </a:ext>
            </a:extLst>
          </p:cNvPr>
          <p:cNvSpPr txBox="1"/>
          <p:nvPr/>
        </p:nvSpPr>
        <p:spPr>
          <a:xfrm>
            <a:off x="1115264" y="2828835"/>
            <a:ext cx="5133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hlinkClick r:id="rId3"/>
              </a:rPr>
              <a:t>https://www.rcsb.org/3d-view/5YGM/1</a:t>
            </a:r>
            <a:endParaRPr lang="pt-BR" sz="2400" dirty="0"/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Concanavalin</a:t>
            </a:r>
          </a:p>
        </p:txBody>
      </p:sp>
      <p:pic>
        <p:nvPicPr>
          <p:cNvPr id="5" name="Imagem" descr="Imagem">
            <a:extLst>
              <a:ext uri="{FF2B5EF4-FFF2-40B4-BE49-F238E27FC236}">
                <a16:creationId xmlns:a16="http://schemas.microsoft.com/office/drawing/2014/main" id="{398888F6-01C5-EC94-14AC-B1A3C1E7E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3667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9D9724-6070-2288-F587-57B6DAD7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43"/>
            <a:ext cx="3945355" cy="4997449"/>
          </a:xfrm>
          <a:prstGeom prst="rect">
            <a:avLst/>
          </a:prstGeom>
        </p:spPr>
      </p:pic>
      <p:grpSp>
        <p:nvGrpSpPr>
          <p:cNvPr id="2" name="Grupo">
            <a:extLst>
              <a:ext uri="{FF2B5EF4-FFF2-40B4-BE49-F238E27FC236}">
                <a16:creationId xmlns:a16="http://schemas.microsoft.com/office/drawing/2014/main" id="{4C24A45F-D82A-46AD-4C5B-4B38081CA402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3" name="Retângulo">
              <a:extLst>
                <a:ext uri="{FF2B5EF4-FFF2-40B4-BE49-F238E27FC236}">
                  <a16:creationId xmlns:a16="http://schemas.microsoft.com/office/drawing/2014/main" id="{BA005D26-3DEF-B0B7-694C-CE4A5257C98E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4" name="Structural Biology Paradigm">
              <a:extLst>
                <a:ext uri="{FF2B5EF4-FFF2-40B4-BE49-F238E27FC236}">
                  <a16:creationId xmlns:a16="http://schemas.microsoft.com/office/drawing/2014/main" id="{14DF82CA-4CC8-DE04-E0A9-408F4C8DB213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Tertiary Structure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7DFB61A-FA19-847A-2942-792E2063EC76}"/>
              </a:ext>
            </a:extLst>
          </p:cNvPr>
          <p:cNvSpPr txBox="1"/>
          <p:nvPr/>
        </p:nvSpPr>
        <p:spPr>
          <a:xfrm>
            <a:off x="625833" y="759315"/>
            <a:ext cx="13468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latin typeface="Gill Sans"/>
              </a:rPr>
              <a:t>PDB: 1KL9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D90BC-E1B8-EEEC-E372-2DC52C481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750" y="2940473"/>
            <a:ext cx="4613250" cy="3884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C7610D-BA2F-8C8C-65ED-9D61B56D8DFC}"/>
              </a:ext>
            </a:extLst>
          </p:cNvPr>
          <p:cNvSpPr txBox="1"/>
          <p:nvPr/>
        </p:nvSpPr>
        <p:spPr>
          <a:xfrm>
            <a:off x="9100871" y="2372138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latin typeface="Gill Sans"/>
              </a:rPr>
              <a:t>PDB: 5K9D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4D105E-E6C7-3CF2-EC9A-CC308EDB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376" y="1686406"/>
            <a:ext cx="3945354" cy="45842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6F71AC-519F-D644-8D41-00BD09361829}"/>
              </a:ext>
            </a:extLst>
          </p:cNvPr>
          <p:cNvSpPr txBox="1"/>
          <p:nvPr/>
        </p:nvSpPr>
        <p:spPr>
          <a:xfrm>
            <a:off x="5122538" y="1132410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latin typeface="Gill Sans"/>
              </a:rPr>
              <a:t>PDB: 4OGS</a:t>
            </a:r>
          </a:p>
        </p:txBody>
      </p:sp>
      <p:pic>
        <p:nvPicPr>
          <p:cNvPr id="5" name="Imagem" descr="Imagem">
            <a:extLst>
              <a:ext uri="{FF2B5EF4-FFF2-40B4-BE49-F238E27FC236}">
                <a16:creationId xmlns:a16="http://schemas.microsoft.com/office/drawing/2014/main" id="{083CA6EE-DF0A-E069-C61F-C62367665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610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1764F-8408-C7AC-55B6-F237F64C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88" y="1116097"/>
            <a:ext cx="5801650" cy="5127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6B35B-6357-DDCF-2426-99AE8E10BA2C}"/>
              </a:ext>
            </a:extLst>
          </p:cNvPr>
          <p:cNvSpPr txBox="1"/>
          <p:nvPr/>
        </p:nvSpPr>
        <p:spPr>
          <a:xfrm>
            <a:off x="8410177" y="741394"/>
            <a:ext cx="1282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latin typeface="Gill Sans"/>
              </a:rPr>
              <a:t>PDB: 1SI4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3F2C2-7545-92E0-2C26-A8D637F4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5" y="2213225"/>
            <a:ext cx="2588945" cy="2724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DE52E2-A7D3-924F-A3FB-10E1D80C4601}"/>
              </a:ext>
            </a:extLst>
          </p:cNvPr>
          <p:cNvSpPr txBox="1"/>
          <p:nvPr/>
        </p:nvSpPr>
        <p:spPr>
          <a:xfrm>
            <a:off x="1301871" y="1613184"/>
            <a:ext cx="13019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>
                <a:latin typeface="Gill Sans"/>
              </a:rPr>
              <a:t>PDB: 1JF3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F3D20-4ADD-BF0E-8496-A9C2CF3FB752}"/>
              </a:ext>
            </a:extLst>
          </p:cNvPr>
          <p:cNvSpPr txBox="1"/>
          <p:nvPr/>
        </p:nvSpPr>
        <p:spPr>
          <a:xfrm>
            <a:off x="2371950" y="6179485"/>
            <a:ext cx="827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Gill Sans"/>
              </a:rPr>
              <a:t>Giant </a:t>
            </a:r>
            <a:r>
              <a:rPr lang="pt-BR" sz="2400" dirty="0" err="1">
                <a:latin typeface="Gill Sans"/>
              </a:rPr>
              <a:t>Hemoglobin</a:t>
            </a:r>
            <a:r>
              <a:rPr lang="pt-BR" sz="2400" dirty="0">
                <a:latin typeface="Gill Sans"/>
              </a:rPr>
              <a:t> - </a:t>
            </a:r>
            <a:r>
              <a:rPr lang="pt-BR" sz="2400" dirty="0">
                <a:latin typeface="Gill Sans"/>
                <a:hlinkClick r:id="rId4"/>
              </a:rPr>
              <a:t>https://www.rcsb.org/3d-view/7E97/1</a:t>
            </a:r>
            <a:endParaRPr lang="pt-BR" sz="2400" dirty="0">
              <a:latin typeface="Gill Sans"/>
            </a:endParaRPr>
          </a:p>
        </p:txBody>
      </p:sp>
      <p:grpSp>
        <p:nvGrpSpPr>
          <p:cNvPr id="9" name="Grupo">
            <a:extLst>
              <a:ext uri="{FF2B5EF4-FFF2-40B4-BE49-F238E27FC236}">
                <a16:creationId xmlns:a16="http://schemas.microsoft.com/office/drawing/2014/main" id="{44694652-5B42-9062-4F1A-C41C3660183F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10" name="Retângulo">
              <a:extLst>
                <a:ext uri="{FF2B5EF4-FFF2-40B4-BE49-F238E27FC236}">
                  <a16:creationId xmlns:a16="http://schemas.microsoft.com/office/drawing/2014/main" id="{2FBF5D7D-B819-D138-F7D4-5479621054AB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11" name="Structural Biology Paradigm">
              <a:extLst>
                <a:ext uri="{FF2B5EF4-FFF2-40B4-BE49-F238E27FC236}">
                  <a16:creationId xmlns:a16="http://schemas.microsoft.com/office/drawing/2014/main" id="{C3E043C4-D355-F124-1DF7-AAA359505EFE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Quaternary Structure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9BC891-C23E-0F56-94A6-E5B9FC9A9E22}"/>
              </a:ext>
            </a:extLst>
          </p:cNvPr>
          <p:cNvCxnSpPr>
            <a:cxnSpLocks/>
          </p:cNvCxnSpPr>
          <p:nvPr/>
        </p:nvCxnSpPr>
        <p:spPr>
          <a:xfrm>
            <a:off x="3517107" y="3403860"/>
            <a:ext cx="2341581" cy="0"/>
          </a:xfrm>
          <a:prstGeom prst="straightConnector1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" descr="Imagem">
            <a:extLst>
              <a:ext uri="{FF2B5EF4-FFF2-40B4-BE49-F238E27FC236}">
                <a16:creationId xmlns:a16="http://schemas.microsoft.com/office/drawing/2014/main" id="{4A5992D6-A202-3BCC-1DAF-B9B2BD376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1363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">
            <a:extLst>
              <a:ext uri="{FF2B5EF4-FFF2-40B4-BE49-F238E27FC236}">
                <a16:creationId xmlns:a16="http://schemas.microsoft.com/office/drawing/2014/main" id="{409A33A4-83AE-59AF-578F-2A546C210F05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5" name="Retângulo">
              <a:extLst>
                <a:ext uri="{FF2B5EF4-FFF2-40B4-BE49-F238E27FC236}">
                  <a16:creationId xmlns:a16="http://schemas.microsoft.com/office/drawing/2014/main" id="{1A67C72D-170E-1901-438E-CED853CC95C6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6" name="Structural Biology Paradigm">
              <a:extLst>
                <a:ext uri="{FF2B5EF4-FFF2-40B4-BE49-F238E27FC236}">
                  <a16:creationId xmlns:a16="http://schemas.microsoft.com/office/drawing/2014/main" id="{2EFED4B1-9CB8-9AF6-6CE3-D85565EAE64F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Another structural hierarchy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pic>
        <p:nvPicPr>
          <p:cNvPr id="1026" name="Picture 2" descr="Levels of Protein Organization">
            <a:extLst>
              <a:ext uri="{FF2B5EF4-FFF2-40B4-BE49-F238E27FC236}">
                <a16:creationId xmlns:a16="http://schemas.microsoft.com/office/drawing/2014/main" id="{1FA57F19-B761-D0B0-A922-01996DBD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8" y="1259147"/>
            <a:ext cx="11689444" cy="433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" descr="Imagem">
            <a:extLst>
              <a:ext uri="{FF2B5EF4-FFF2-40B4-BE49-F238E27FC236}">
                <a16:creationId xmlns:a16="http://schemas.microsoft.com/office/drawing/2014/main" id="{9E8E2B41-0D7D-0A34-2A4D-E1E50D5D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677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157D9-1150-86EA-EAAA-B2F8FC4BE0C1}"/>
              </a:ext>
            </a:extLst>
          </p:cNvPr>
          <p:cNvSpPr txBox="1"/>
          <p:nvPr/>
        </p:nvSpPr>
        <p:spPr>
          <a:xfrm>
            <a:off x="1805177" y="2721114"/>
            <a:ext cx="9024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Gill Sans"/>
              </a:rPr>
              <a:t>How to form and stabilize such structures?</a:t>
            </a:r>
            <a:endParaRPr lang="pt-BR" sz="4000" dirty="0">
              <a:latin typeface="Gill Sans"/>
            </a:endParaRPr>
          </a:p>
        </p:txBody>
      </p:sp>
      <p:pic>
        <p:nvPicPr>
          <p:cNvPr id="3" name="Imagem" descr="Imagem">
            <a:extLst>
              <a:ext uri="{FF2B5EF4-FFF2-40B4-BE49-F238E27FC236}">
                <a16:creationId xmlns:a16="http://schemas.microsoft.com/office/drawing/2014/main" id="{A8D2FD25-5058-EC65-8A73-890FE789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705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">
            <a:extLst>
              <a:ext uri="{FF2B5EF4-FFF2-40B4-BE49-F238E27FC236}">
                <a16:creationId xmlns:a16="http://schemas.microsoft.com/office/drawing/2014/main" id="{C47C564E-6E72-4737-9E34-FA10B8BB0E9A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5" name="Retângulo">
              <a:extLst>
                <a:ext uri="{FF2B5EF4-FFF2-40B4-BE49-F238E27FC236}">
                  <a16:creationId xmlns:a16="http://schemas.microsoft.com/office/drawing/2014/main" id="{531239C3-47BD-443F-BAE2-658700A6CD14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6" name="Structural Biology Paradigm">
              <a:extLst>
                <a:ext uri="{FF2B5EF4-FFF2-40B4-BE49-F238E27FC236}">
                  <a16:creationId xmlns:a16="http://schemas.microsoft.com/office/drawing/2014/main" id="{421C8F25-C7E0-4155-ADE5-3E3DB31D04C2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Organization of Biological Systems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sp>
        <p:nvSpPr>
          <p:cNvPr id="29" name="Retângulo 28">
            <a:extLst>
              <a:ext uri="{FF2B5EF4-FFF2-40B4-BE49-F238E27FC236}">
                <a16:creationId xmlns:a16="http://schemas.microsoft.com/office/drawing/2014/main" id="{DFD3C8E4-4035-4930-ADF8-3E9CFA3DB0D7}"/>
              </a:ext>
            </a:extLst>
          </p:cNvPr>
          <p:cNvSpPr/>
          <p:nvPr/>
        </p:nvSpPr>
        <p:spPr>
          <a:xfrm>
            <a:off x="6742078" y="6412130"/>
            <a:ext cx="54499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https://biology-forums.com/index.php?action=gallery;sa=view;id=215</a:t>
            </a: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grpSp>
        <p:nvGrpSpPr>
          <p:cNvPr id="3077" name="Agrupar 3076">
            <a:extLst>
              <a:ext uri="{FF2B5EF4-FFF2-40B4-BE49-F238E27FC236}">
                <a16:creationId xmlns:a16="http://schemas.microsoft.com/office/drawing/2014/main" id="{6054397D-1C3B-430D-BF9E-59D6935366BE}"/>
              </a:ext>
            </a:extLst>
          </p:cNvPr>
          <p:cNvGrpSpPr/>
          <p:nvPr/>
        </p:nvGrpSpPr>
        <p:grpSpPr>
          <a:xfrm>
            <a:off x="1057095" y="1001249"/>
            <a:ext cx="9847489" cy="5148855"/>
            <a:chOff x="1172255" y="1210268"/>
            <a:chExt cx="9847489" cy="5148855"/>
          </a:xfrm>
        </p:grpSpPr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37866AA0-31A7-4C76-BFFD-011552427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255" y="1736596"/>
              <a:ext cx="9847489" cy="462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eta: da Esquerda para a Direita 1">
              <a:extLst>
                <a:ext uri="{FF2B5EF4-FFF2-40B4-BE49-F238E27FC236}">
                  <a16:creationId xmlns:a16="http://schemas.microsoft.com/office/drawing/2014/main" id="{AAF4216C-F39E-45D9-916C-06D891A0D5B2}"/>
                </a:ext>
              </a:extLst>
            </p:cNvPr>
            <p:cNvSpPr/>
            <p:nvPr/>
          </p:nvSpPr>
          <p:spPr>
            <a:xfrm>
              <a:off x="1979875" y="1213268"/>
              <a:ext cx="2083242" cy="48998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Nanoscale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eta: da Esquerda para a Direita 29">
              <a:extLst>
                <a:ext uri="{FF2B5EF4-FFF2-40B4-BE49-F238E27FC236}">
                  <a16:creationId xmlns:a16="http://schemas.microsoft.com/office/drawing/2014/main" id="{1061075D-5E5C-49DB-9B2A-E6B24534D03A}"/>
                </a:ext>
              </a:extLst>
            </p:cNvPr>
            <p:cNvSpPr/>
            <p:nvPr/>
          </p:nvSpPr>
          <p:spPr>
            <a:xfrm>
              <a:off x="6902569" y="1210268"/>
              <a:ext cx="3895301" cy="48998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Macro</a:t>
              </a:r>
            </a:p>
          </p:txBody>
        </p:sp>
        <p:sp>
          <p:nvSpPr>
            <p:cNvPr id="31" name="Seta: da Esquerda para a Direita 30">
              <a:extLst>
                <a:ext uri="{FF2B5EF4-FFF2-40B4-BE49-F238E27FC236}">
                  <a16:creationId xmlns:a16="http://schemas.microsoft.com/office/drawing/2014/main" id="{C32BB1DF-6B6B-4059-9A21-CC2994C2AE9F}"/>
                </a:ext>
              </a:extLst>
            </p:cNvPr>
            <p:cNvSpPr/>
            <p:nvPr/>
          </p:nvSpPr>
          <p:spPr>
            <a:xfrm>
              <a:off x="4086970" y="1212539"/>
              <a:ext cx="2775005" cy="489981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Mesoscale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Imagem" descr="Imagem">
            <a:extLst>
              <a:ext uri="{FF2B5EF4-FFF2-40B4-BE49-F238E27FC236}">
                <a16:creationId xmlns:a16="http://schemas.microsoft.com/office/drawing/2014/main" id="{5EADF013-815E-B0C6-9A3B-34BAA31C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3393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C24F695-3238-45AD-8359-636E1FF5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762207" y="2896582"/>
            <a:ext cx="3148453" cy="3490146"/>
          </a:xfrm>
          <a:prstGeom prst="rect">
            <a:avLst/>
          </a:prstGeom>
          <a:noFill/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CAC9127-A516-442F-A531-FD681A08BC25}"/>
              </a:ext>
            </a:extLst>
          </p:cNvPr>
          <p:cNvSpPr/>
          <p:nvPr/>
        </p:nvSpPr>
        <p:spPr>
          <a:xfrm>
            <a:off x="9063530" y="6420075"/>
            <a:ext cx="3429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i="1" dirty="0">
                <a:solidFill>
                  <a:schemeClr val="tx2"/>
                </a:solidFill>
                <a:latin typeface="Gill Sans MT" panose="020B0502020104020203" pitchFamily="34" charset="0"/>
                <a:cs typeface="Arial" pitchFamily="34" charset="0"/>
              </a:rPr>
              <a:t>Walls. et al. </a:t>
            </a:r>
            <a:r>
              <a:rPr lang="fr-FR" sz="1500" b="1" i="1" dirty="0" err="1">
                <a:solidFill>
                  <a:schemeClr val="tx2"/>
                </a:solidFill>
                <a:latin typeface="Gill Sans MT" panose="020B0502020104020203" pitchFamily="34" charset="0"/>
                <a:cs typeface="Arial" pitchFamily="34" charset="0"/>
              </a:rPr>
              <a:t>Cell</a:t>
            </a:r>
            <a:r>
              <a:rPr lang="fr-FR" sz="1500" i="1" dirty="0">
                <a:solidFill>
                  <a:schemeClr val="tx2"/>
                </a:solidFill>
                <a:latin typeface="Gill Sans MT" panose="020B0502020104020203" pitchFamily="34" charset="0"/>
                <a:cs typeface="Arial" pitchFamily="34" charset="0"/>
              </a:rPr>
              <a:t> 180, 281(2020)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78887B0-7A09-4CE3-BF2C-6E80B6498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8" r="17082"/>
          <a:stretch/>
        </p:blipFill>
        <p:spPr bwMode="auto">
          <a:xfrm>
            <a:off x="5736874" y="3349408"/>
            <a:ext cx="2907794" cy="33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65353DD-A65A-43FD-A3DB-D12F2938DAC3}"/>
              </a:ext>
            </a:extLst>
          </p:cNvPr>
          <p:cNvGrpSpPr/>
          <p:nvPr/>
        </p:nvGrpSpPr>
        <p:grpSpPr>
          <a:xfrm>
            <a:off x="153810" y="5203662"/>
            <a:ext cx="5145191" cy="1531812"/>
            <a:chOff x="240658" y="5357052"/>
            <a:chExt cx="5145191" cy="153181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2FA26EB-E9F5-410C-9D29-101722B0737E}"/>
                </a:ext>
              </a:extLst>
            </p:cNvPr>
            <p:cNvSpPr/>
            <p:nvPr/>
          </p:nvSpPr>
          <p:spPr>
            <a:xfrm>
              <a:off x="240658" y="6534921"/>
              <a:ext cx="3429000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fr-FR" sz="1700" i="1" dirty="0">
                <a:solidFill>
                  <a:schemeClr val="tx2"/>
                </a:solidFill>
                <a:latin typeface="Gill Sans MT" panose="020B0502020104020203" pitchFamily="34" charset="0"/>
                <a:cs typeface="Arial" pitchFamily="34" charset="0"/>
              </a:endParaRP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5CC8A76-960D-4EBE-9CE3-524EDFCA8992}"/>
                </a:ext>
              </a:extLst>
            </p:cNvPr>
            <p:cNvSpPr/>
            <p:nvPr/>
          </p:nvSpPr>
          <p:spPr>
            <a:xfrm>
              <a:off x="240658" y="5357052"/>
              <a:ext cx="3349376" cy="1041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700" i="1" dirty="0" err="1">
                  <a:solidFill>
                    <a:schemeClr val="tx2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Revista</a:t>
              </a:r>
              <a:r>
                <a:rPr lang="en-US" sz="1700" i="1" dirty="0">
                  <a:solidFill>
                    <a:schemeClr val="tx2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 FAPESP, Abril (2020)</a:t>
              </a:r>
            </a:p>
            <a:p>
              <a:r>
                <a:rPr lang="en-US" sz="1700" i="1" dirty="0">
                  <a:solidFill>
                    <a:schemeClr val="tx2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Site American Society for Microbiology (2020)</a:t>
              </a:r>
              <a:endParaRPr lang="fr-FR" sz="1700" i="1" dirty="0">
                <a:solidFill>
                  <a:schemeClr val="tx2"/>
                </a:solidFill>
                <a:latin typeface="Gill Sans MT" panose="020B0502020104020203" pitchFamily="34" charset="0"/>
                <a:cs typeface="Arial" pitchFamily="34" charset="0"/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3D63563-2055-413C-B475-D417EAA72D87}"/>
                </a:ext>
              </a:extLst>
            </p:cNvPr>
            <p:cNvSpPr/>
            <p:nvPr/>
          </p:nvSpPr>
          <p:spPr>
            <a:xfrm>
              <a:off x="242349" y="6246772"/>
              <a:ext cx="5143500" cy="61555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pt-BR" sz="1700" i="1" dirty="0">
                  <a:solidFill>
                    <a:schemeClr val="tx2"/>
                  </a:solidFill>
                  <a:latin typeface="Gill Sans MT" panose="020B0502020104020203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https://theconversation.com/ace2-the-molecule-that-helps-coronavirus-invade-your-cells-138369</a:t>
              </a:r>
              <a:endParaRPr lang="pt-BR" sz="1700" i="1" dirty="0">
                <a:solidFill>
                  <a:schemeClr val="tx2"/>
                </a:solidFill>
                <a:latin typeface="Gill Sans MT" panose="020B0502020104020203" pitchFamily="34" charset="0"/>
              </a:endParaRPr>
            </a:p>
          </p:txBody>
        </p:sp>
      </p:grpSp>
      <p:pic>
        <p:nvPicPr>
          <p:cNvPr id="169988" name="Picture 4" descr="Micrografia de partículas virais ao redor de uma célula infectada.">
            <a:extLst>
              <a:ext uri="{FF2B5EF4-FFF2-40B4-BE49-F238E27FC236}">
                <a16:creationId xmlns:a16="http://schemas.microsoft.com/office/drawing/2014/main" id="{3DB6FA3E-CCB6-4441-9F46-FA9F69CB9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" r="14930"/>
          <a:stretch/>
        </p:blipFill>
        <p:spPr bwMode="auto">
          <a:xfrm>
            <a:off x="2608129" y="1833414"/>
            <a:ext cx="2902164" cy="320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990" name="Picture 6">
            <a:extLst>
              <a:ext uri="{FF2B5EF4-FFF2-40B4-BE49-F238E27FC236}">
                <a16:creationId xmlns:a16="http://schemas.microsoft.com/office/drawing/2014/main" id="{E62D2A5F-BABE-47A3-A48C-44D6536DD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3536" r="50406" b="3225"/>
          <a:stretch/>
        </p:blipFill>
        <p:spPr bwMode="auto">
          <a:xfrm>
            <a:off x="393008" y="977766"/>
            <a:ext cx="1955444" cy="34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0F76AC5-54E4-4462-AF21-2FF3FA03573B}"/>
              </a:ext>
            </a:extLst>
          </p:cNvPr>
          <p:cNvSpPr txBox="1"/>
          <p:nvPr/>
        </p:nvSpPr>
        <p:spPr>
          <a:xfrm>
            <a:off x="3557845" y="1273201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tx2"/>
                </a:solidFill>
                <a:latin typeface="Gill Sans MT" panose="020B0502020104020203" pitchFamily="34" charset="0"/>
              </a:rPr>
              <a:t>Bio</a:t>
            </a:r>
            <a:r>
              <a:rPr lang="pt-BR" sz="2400" dirty="0">
                <a:solidFill>
                  <a:schemeClr val="tx2"/>
                </a:solidFill>
                <a:latin typeface="Gill Sans MT" panose="020B0502020104020203" pitchFamily="34" charset="0"/>
              </a:rPr>
              <a:t> </a:t>
            </a:r>
            <a:r>
              <a:rPr lang="pt-BR" sz="2400" dirty="0" err="1">
                <a:solidFill>
                  <a:schemeClr val="tx2"/>
                </a:solidFill>
                <a:latin typeface="Gill Sans MT" panose="020B0502020104020203" pitchFamily="34" charset="0"/>
              </a:rPr>
              <a:t>Cell</a:t>
            </a:r>
            <a:endParaRPr lang="pt-BR" sz="2400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C165604-ADB1-45AE-B407-4CA92B3FC5C7}"/>
              </a:ext>
            </a:extLst>
          </p:cNvPr>
          <p:cNvSpPr txBox="1"/>
          <p:nvPr/>
        </p:nvSpPr>
        <p:spPr>
          <a:xfrm>
            <a:off x="6681709" y="2371493"/>
            <a:ext cx="450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Gill Sans MT" panose="020B0502020104020203" pitchFamily="34" charset="0"/>
              </a:rPr>
              <a:t>Molecular Biophysics/Biochemistry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FD466E5E-4F90-432D-9F0F-F84C9D88E23F}"/>
              </a:ext>
            </a:extLst>
          </p:cNvPr>
          <p:cNvCxnSpPr>
            <a:cxnSpLocks/>
          </p:cNvCxnSpPr>
          <p:nvPr/>
        </p:nvCxnSpPr>
        <p:spPr bwMode="auto">
          <a:xfrm>
            <a:off x="4264820" y="2968897"/>
            <a:ext cx="2587645" cy="338192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6E99BAF0-4D57-47E1-B673-B0A1B014B0AE}"/>
              </a:ext>
            </a:extLst>
          </p:cNvPr>
          <p:cNvCxnSpPr>
            <a:cxnSpLocks/>
          </p:cNvCxnSpPr>
          <p:nvPr/>
        </p:nvCxnSpPr>
        <p:spPr bwMode="auto">
          <a:xfrm>
            <a:off x="4147911" y="3137993"/>
            <a:ext cx="2266681" cy="3052400"/>
          </a:xfrm>
          <a:prstGeom prst="line">
            <a:avLst/>
          </a:prstGeom>
          <a:ln w="38100">
            <a:solidFill>
              <a:srgbClr val="FF0000"/>
            </a:solidFill>
            <a:prstDash val="lgDash"/>
          </a:ln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2" name="Grupo">
            <a:extLst>
              <a:ext uri="{FF2B5EF4-FFF2-40B4-BE49-F238E27FC236}">
                <a16:creationId xmlns:a16="http://schemas.microsoft.com/office/drawing/2014/main" id="{C9B68C87-6559-4E0B-BAE2-09CF1BFBA5C5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24" name="Retângulo">
              <a:extLst>
                <a:ext uri="{FF2B5EF4-FFF2-40B4-BE49-F238E27FC236}">
                  <a16:creationId xmlns:a16="http://schemas.microsoft.com/office/drawing/2014/main" id="{82DBE741-EEAB-4CFE-8C4A-8A1D7FA315DA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26" name="Structural Biology Paradigm">
              <a:extLst>
                <a:ext uri="{FF2B5EF4-FFF2-40B4-BE49-F238E27FC236}">
                  <a16:creationId xmlns:a16="http://schemas.microsoft.com/office/drawing/2014/main" id="{4A3D76A6-2BD5-43CC-B26B-5FBB03F2AE8A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Structural Hierarchy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sp>
        <p:nvSpPr>
          <p:cNvPr id="2" name="CaixaDeTexto 21">
            <a:extLst>
              <a:ext uri="{FF2B5EF4-FFF2-40B4-BE49-F238E27FC236}">
                <a16:creationId xmlns:a16="http://schemas.microsoft.com/office/drawing/2014/main" id="{D64AA044-1EE0-53E6-2C5E-20E9E8E32879}"/>
              </a:ext>
            </a:extLst>
          </p:cNvPr>
          <p:cNvSpPr txBox="1"/>
          <p:nvPr/>
        </p:nvSpPr>
        <p:spPr>
          <a:xfrm>
            <a:off x="628315" y="510956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sym typeface="Arial Bold" charset="0"/>
              </a:rPr>
              <a:t>Physiology</a:t>
            </a:r>
          </a:p>
        </p:txBody>
      </p:sp>
    </p:spTree>
    <p:extLst>
      <p:ext uri="{BB962C8B-B14F-4D97-AF65-F5344CB8AC3E}">
        <p14:creationId xmlns:p14="http://schemas.microsoft.com/office/powerpoint/2010/main" val="34292620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47394-C16D-43CC-8B76-A9A0AA604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9" r="7817" b="15866"/>
          <a:stretch/>
        </p:blipFill>
        <p:spPr>
          <a:xfrm>
            <a:off x="611718" y="620689"/>
            <a:ext cx="10234082" cy="5781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1C924B-1EA9-47A6-B07D-051A77CF69FC}"/>
              </a:ext>
            </a:extLst>
          </p:cNvPr>
          <p:cNvSpPr txBox="1"/>
          <p:nvPr/>
        </p:nvSpPr>
        <p:spPr>
          <a:xfrm>
            <a:off x="7213600" y="6486099"/>
            <a:ext cx="4581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 err="1">
                <a:latin typeface="Hind" panose="02000000000000000000" pitchFamily="2" charset="0"/>
                <a:cs typeface="Hind" panose="02000000000000000000" pitchFamily="2" charset="0"/>
              </a:rPr>
              <a:t>Lehninger’s</a:t>
            </a:r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 </a:t>
            </a:r>
            <a:r>
              <a:rPr lang="pt-BR" sz="1600" i="1" dirty="0" err="1">
                <a:latin typeface="Hind" panose="02000000000000000000" pitchFamily="2" charset="0"/>
                <a:cs typeface="Hind" panose="02000000000000000000" pitchFamily="2" charset="0"/>
              </a:rPr>
              <a:t>Principles</a:t>
            </a:r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 </a:t>
            </a:r>
            <a:r>
              <a:rPr lang="pt-BR" sz="1600" i="1" dirty="0" err="1">
                <a:latin typeface="Hind" panose="02000000000000000000" pitchFamily="2" charset="0"/>
                <a:cs typeface="Hind" panose="02000000000000000000" pitchFamily="2" charset="0"/>
              </a:rPr>
              <a:t>of</a:t>
            </a:r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 </a:t>
            </a:r>
            <a:r>
              <a:rPr lang="pt-BR" sz="1600" i="1" dirty="0" err="1">
                <a:latin typeface="Hind" panose="02000000000000000000" pitchFamily="2" charset="0"/>
                <a:cs typeface="Hind" panose="02000000000000000000" pitchFamily="2" charset="0"/>
              </a:rPr>
              <a:t>Biochemistry</a:t>
            </a:r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, </a:t>
            </a:r>
            <a:r>
              <a:rPr lang="pt-BR" sz="1600" i="1" dirty="0" err="1">
                <a:latin typeface="Hind" panose="02000000000000000000" pitchFamily="2" charset="0"/>
                <a:cs typeface="Hind" panose="02000000000000000000" pitchFamily="2" charset="0"/>
              </a:rPr>
              <a:t>Chap</a:t>
            </a:r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 1, p. 11</a:t>
            </a:r>
          </a:p>
        </p:txBody>
      </p:sp>
      <p:grpSp>
        <p:nvGrpSpPr>
          <p:cNvPr id="2" name="Grupo">
            <a:extLst>
              <a:ext uri="{FF2B5EF4-FFF2-40B4-BE49-F238E27FC236}">
                <a16:creationId xmlns:a16="http://schemas.microsoft.com/office/drawing/2014/main" id="{EC7EAB4B-83C9-F010-53DE-6A851A153A16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8" name="Retângulo">
              <a:extLst>
                <a:ext uri="{FF2B5EF4-FFF2-40B4-BE49-F238E27FC236}">
                  <a16:creationId xmlns:a16="http://schemas.microsoft.com/office/drawing/2014/main" id="{C4BAFADC-DFB8-9B2D-661A-B66CE8D8C240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9" name="Structural Biology Paradigm">
              <a:extLst>
                <a:ext uri="{FF2B5EF4-FFF2-40B4-BE49-F238E27FC236}">
                  <a16:creationId xmlns:a16="http://schemas.microsoft.com/office/drawing/2014/main" id="{114EAA36-D1E7-3037-E2F1-9936FB66C2D8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Structural Hierarchy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pic>
        <p:nvPicPr>
          <p:cNvPr id="5" name="Imagem" descr="Imagem">
            <a:extLst>
              <a:ext uri="{FF2B5EF4-FFF2-40B4-BE49-F238E27FC236}">
                <a16:creationId xmlns:a16="http://schemas.microsoft.com/office/drawing/2014/main" id="{41360BAB-6B32-5C9F-77F1-BB49E42D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30782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B4813A-5569-4898-BEE6-ADC67D61AAD5}"/>
              </a:ext>
            </a:extLst>
          </p:cNvPr>
          <p:cNvSpPr txBox="1"/>
          <p:nvPr/>
        </p:nvSpPr>
        <p:spPr>
          <a:xfrm>
            <a:off x="7551491" y="6073576"/>
            <a:ext cx="4413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i="1" dirty="0">
                <a:latin typeface="Hind" panose="02000000000000000000" pitchFamily="2" charset="0"/>
                <a:cs typeface="Hind" panose="02000000000000000000" pitchFamily="2" charset="0"/>
              </a:rPr>
              <a:t>Bruce Alberts, The Cell, 7th edition, chap. 2, p. 55</a:t>
            </a:r>
          </a:p>
        </p:txBody>
      </p:sp>
      <p:grpSp>
        <p:nvGrpSpPr>
          <p:cNvPr id="6" name="Grupo">
            <a:extLst>
              <a:ext uri="{FF2B5EF4-FFF2-40B4-BE49-F238E27FC236}">
                <a16:creationId xmlns:a16="http://schemas.microsoft.com/office/drawing/2014/main" id="{BE3949CF-7166-4794-875E-55A1643C7EFB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7" name="Retângulo">
              <a:extLst>
                <a:ext uri="{FF2B5EF4-FFF2-40B4-BE49-F238E27FC236}">
                  <a16:creationId xmlns:a16="http://schemas.microsoft.com/office/drawing/2014/main" id="{5EC07FC9-F612-436B-A64E-F896F7598A6D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8" name="Structural Biology Paradigm">
              <a:extLst>
                <a:ext uri="{FF2B5EF4-FFF2-40B4-BE49-F238E27FC236}">
                  <a16:creationId xmlns:a16="http://schemas.microsoft.com/office/drawing/2014/main" id="{F0184D3D-C07F-44CE-B54D-E6D2EEBC1BF7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Molecules in the cell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B97AFCD-4606-B8E1-5110-F8647656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" y="1477686"/>
            <a:ext cx="12170790" cy="4237314"/>
          </a:xfrm>
          <a:prstGeom prst="rect">
            <a:avLst/>
          </a:prstGeom>
        </p:spPr>
      </p:pic>
      <p:pic>
        <p:nvPicPr>
          <p:cNvPr id="9" name="Imagem" descr="Imagem">
            <a:extLst>
              <a:ext uri="{FF2B5EF4-FFF2-40B4-BE49-F238E27FC236}">
                <a16:creationId xmlns:a16="http://schemas.microsoft.com/office/drawing/2014/main" id="{205CB4A4-5663-179B-E07E-301F0278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25779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2" name="Rectangle 4">
            <a:extLst>
              <a:ext uri="{FF2B5EF4-FFF2-40B4-BE49-F238E27FC236}">
                <a16:creationId xmlns:a16="http://schemas.microsoft.com/office/drawing/2014/main" id="{0434708C-AE88-42F4-27DD-FA0E7F5271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78533" name="Rectangle 5">
            <a:extLst>
              <a:ext uri="{FF2B5EF4-FFF2-40B4-BE49-F238E27FC236}">
                <a16:creationId xmlns:a16="http://schemas.microsoft.com/office/drawing/2014/main" id="{7B09824A-DF6E-796D-8ADD-0C4CC204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8534" name="Rectangle 6">
            <a:extLst>
              <a:ext uri="{FF2B5EF4-FFF2-40B4-BE49-F238E27FC236}">
                <a16:creationId xmlns:a16="http://schemas.microsoft.com/office/drawing/2014/main" id="{DBEB6E12-163C-7FB6-3076-BA3BFAD7F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b="1">
                <a:solidFill>
                  <a:srgbClr val="CBCBCB"/>
                </a:solidFill>
                <a:latin typeface="Verdana" panose="020B0604030504040204" pitchFamily="34" charset="0"/>
              </a:rPr>
              <a:t>PROTEÍNAS</a:t>
            </a:r>
            <a:endParaRPr lang="pt-BR" altLang="pt-BR" b="1">
              <a:solidFill>
                <a:srgbClr val="CBCBCB"/>
              </a:solidFill>
              <a:latin typeface="Verdana" panose="020B0604030504040204" pitchFamily="34" charset="0"/>
            </a:endParaRPr>
          </a:p>
        </p:txBody>
      </p:sp>
      <p:pic>
        <p:nvPicPr>
          <p:cNvPr id="278535" name="Picture 7">
            <a:extLst>
              <a:ext uri="{FF2B5EF4-FFF2-40B4-BE49-F238E27FC236}">
                <a16:creationId xmlns:a16="http://schemas.microsoft.com/office/drawing/2014/main" id="{1E58209F-F108-D942-D41A-C072EB97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4" y="3573464"/>
            <a:ext cx="2344737" cy="307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8536" name="Picture 8">
            <a:extLst>
              <a:ext uri="{FF2B5EF4-FFF2-40B4-BE49-F238E27FC236}">
                <a16:creationId xmlns:a16="http://schemas.microsoft.com/office/drawing/2014/main" id="{53E33FE9-E12E-FCCA-7F26-9F0A5D5E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3511550"/>
            <a:ext cx="3024187" cy="302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8537" name="Picture 9">
            <a:extLst>
              <a:ext uri="{FF2B5EF4-FFF2-40B4-BE49-F238E27FC236}">
                <a16:creationId xmlns:a16="http://schemas.microsoft.com/office/drawing/2014/main" id="{FCA60D7F-F162-4FD2-1DA8-8D6944EF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7938"/>
            <a:ext cx="8462962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2E2D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8548" name="Rectangle 20">
            <a:extLst>
              <a:ext uri="{FF2B5EF4-FFF2-40B4-BE49-F238E27FC236}">
                <a16:creationId xmlns:a16="http://schemas.microsoft.com/office/drawing/2014/main" id="{F97043B2-1889-9EB3-DE26-EFCC7C5F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275" y="6135689"/>
            <a:ext cx="5041900" cy="7651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pt-BR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8551" name="Rectangle 23">
            <a:extLst>
              <a:ext uri="{FF2B5EF4-FFF2-40B4-BE49-F238E27FC236}">
                <a16:creationId xmlns:a16="http://schemas.microsoft.com/office/drawing/2014/main" id="{927E4B9C-F612-E3E3-AE96-544D94BEC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4" y="0"/>
            <a:ext cx="1990724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pt-BR" dirty="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8552" name="Rectangle 24">
            <a:extLst>
              <a:ext uri="{FF2B5EF4-FFF2-40B4-BE49-F238E27FC236}">
                <a16:creationId xmlns:a16="http://schemas.microsoft.com/office/drawing/2014/main" id="{9B14C18F-DE7B-9498-8E3B-B07A2B3BB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4150" y="-34926"/>
            <a:ext cx="179785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pt-BR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Imagem" descr="Imagem">
            <a:extLst>
              <a:ext uri="{FF2B5EF4-FFF2-40B4-BE49-F238E27FC236}">
                <a16:creationId xmlns:a16="http://schemas.microsoft.com/office/drawing/2014/main" id="{B7A27A5D-F85C-6079-CCD2-878F25A81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2C6F677-4684-88BC-6AF3-71074F76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30" y="603841"/>
            <a:ext cx="2582277" cy="6203964"/>
          </a:xfrm>
          <a:prstGeom prst="rect">
            <a:avLst/>
          </a:prstGeom>
        </p:spPr>
      </p:pic>
      <p:grpSp>
        <p:nvGrpSpPr>
          <p:cNvPr id="8" name="Grupo">
            <a:extLst>
              <a:ext uri="{FF2B5EF4-FFF2-40B4-BE49-F238E27FC236}">
                <a16:creationId xmlns:a16="http://schemas.microsoft.com/office/drawing/2014/main" id="{6C7537E9-AC40-E312-ED4B-954CCD3D46F2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9" name="Retângulo">
              <a:extLst>
                <a:ext uri="{FF2B5EF4-FFF2-40B4-BE49-F238E27FC236}">
                  <a16:creationId xmlns:a16="http://schemas.microsoft.com/office/drawing/2014/main" id="{8ADE0A9F-737C-1679-391D-FAEC4A672CD1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10" name="Structural Biology Paradigm">
              <a:extLst>
                <a:ext uri="{FF2B5EF4-FFF2-40B4-BE49-F238E27FC236}">
                  <a16:creationId xmlns:a16="http://schemas.microsoft.com/office/drawing/2014/main" id="{28F1E704-20ED-2CFD-AFF7-4186E21F2CE8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A</a:t>
              </a: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 “zoo” </a:t>
              </a:r>
              <a:r>
                <a:rPr lang="pt-BR" sz="3000" dirty="0">
                  <a:solidFill>
                    <a:srgbClr val="4472C4">
                      <a:lumOff val="44000"/>
                    </a:srgbClr>
                  </a:solidFill>
                  <a:latin typeface="Gill Sans MT" panose="020B0502020104020203" pitchFamily="34" charset="0"/>
                </a:rPr>
                <a:t>of</a:t>
              </a: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 structures – Structural Biology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94FFC4-C7F7-0A98-9A85-6CB9CB954140}"/>
              </a:ext>
            </a:extLst>
          </p:cNvPr>
          <p:cNvSpPr txBox="1"/>
          <p:nvPr/>
        </p:nvSpPr>
        <p:spPr>
          <a:xfrm>
            <a:off x="3783444" y="868288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Gill Sans"/>
              </a:rPr>
              <a:t>PDB: 7DGE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631FB-9381-D08A-F27F-F9D3CFA3D25E}"/>
              </a:ext>
            </a:extLst>
          </p:cNvPr>
          <p:cNvSpPr txBox="1"/>
          <p:nvPr/>
        </p:nvSpPr>
        <p:spPr>
          <a:xfrm>
            <a:off x="6813309" y="656618"/>
            <a:ext cx="5410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>
                <a:latin typeface="Gill Sans"/>
              </a:rPr>
              <a:t>Protein</a:t>
            </a:r>
            <a:r>
              <a:rPr lang="pt-BR" sz="2000" dirty="0">
                <a:latin typeface="Gill Sans"/>
              </a:rPr>
              <a:t> Data </a:t>
            </a:r>
            <a:r>
              <a:rPr lang="pt-BR" sz="2000" dirty="0" err="1">
                <a:latin typeface="Gill Sans"/>
              </a:rPr>
              <a:t>Banck</a:t>
            </a:r>
            <a:r>
              <a:rPr lang="pt-BR" sz="2000" dirty="0">
                <a:latin typeface="Gill Sans"/>
              </a:rPr>
              <a:t> (PDB) - </a:t>
            </a:r>
            <a:r>
              <a:rPr lang="pt-BR" sz="2000" dirty="0">
                <a:latin typeface="Gill Sans"/>
                <a:hlinkClick r:id="rId3"/>
              </a:rPr>
              <a:t>https://www.rcsb.org/</a:t>
            </a:r>
            <a:r>
              <a:rPr lang="pt-BR" sz="2000" dirty="0">
                <a:latin typeface="Gill Sans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563D44-CDC9-5045-17C1-7FC46AD8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952" y="2232316"/>
            <a:ext cx="3956192" cy="4181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98EADD-4510-6427-FAA1-8AC16A3B1F9A}"/>
              </a:ext>
            </a:extLst>
          </p:cNvPr>
          <p:cNvSpPr txBox="1"/>
          <p:nvPr/>
        </p:nvSpPr>
        <p:spPr>
          <a:xfrm>
            <a:off x="8954027" y="1692821"/>
            <a:ext cx="1372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Gill Sans"/>
              </a:rPr>
              <a:t>PDB: 7DZW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1E1ED8-7DE1-655D-88A0-013D2BD96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9" y="2540584"/>
            <a:ext cx="4277929" cy="35649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86D02A-5CC1-8358-FAEC-A3A7B836113D}"/>
              </a:ext>
            </a:extLst>
          </p:cNvPr>
          <p:cNvSpPr txBox="1"/>
          <p:nvPr/>
        </p:nvSpPr>
        <p:spPr>
          <a:xfrm>
            <a:off x="1349284" y="1892876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Gill Sans"/>
              </a:rPr>
              <a:t>PDB: 1HV4</a:t>
            </a:r>
          </a:p>
        </p:txBody>
      </p:sp>
      <p:pic>
        <p:nvPicPr>
          <p:cNvPr id="2" name="Imagem" descr="Imagem">
            <a:extLst>
              <a:ext uri="{FF2B5EF4-FFF2-40B4-BE49-F238E27FC236}">
                <a16:creationId xmlns:a16="http://schemas.microsoft.com/office/drawing/2014/main" id="{D1454C44-23FA-65B5-273D-DCA4E5F7D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7" y="6412130"/>
            <a:ext cx="752956" cy="3077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403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C096917B-1C7A-7B28-862C-5215AE7E65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860987"/>
            <a:ext cx="5314950" cy="573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">
            <a:extLst>
              <a:ext uri="{FF2B5EF4-FFF2-40B4-BE49-F238E27FC236}">
                <a16:creationId xmlns:a16="http://schemas.microsoft.com/office/drawing/2014/main" id="{C005AC11-4A7D-8E45-ACE7-170535B92D92}"/>
              </a:ext>
            </a:extLst>
          </p:cNvPr>
          <p:cNvGrpSpPr/>
          <p:nvPr/>
        </p:nvGrpSpPr>
        <p:grpSpPr>
          <a:xfrm>
            <a:off x="0" y="1"/>
            <a:ext cx="12192000" cy="620689"/>
            <a:chOff x="0" y="0"/>
            <a:chExt cx="10287000" cy="620688"/>
          </a:xfrm>
        </p:grpSpPr>
        <p:sp>
          <p:nvSpPr>
            <p:cNvPr id="4" name="Retângulo">
              <a:extLst>
                <a:ext uri="{FF2B5EF4-FFF2-40B4-BE49-F238E27FC236}">
                  <a16:creationId xmlns:a16="http://schemas.microsoft.com/office/drawing/2014/main" id="{0EA18348-4AF8-3800-BE55-C0E5FDE3A663}"/>
                </a:ext>
              </a:extLst>
            </p:cNvPr>
            <p:cNvSpPr/>
            <p:nvPr/>
          </p:nvSpPr>
          <p:spPr>
            <a:xfrm>
              <a:off x="0" y="0"/>
              <a:ext cx="10287000" cy="620688"/>
            </a:xfrm>
            <a:prstGeom prst="rect">
              <a:avLst/>
            </a:prstGeom>
            <a:gradFill flip="none" rotWithShape="1">
              <a:gsLst>
                <a:gs pos="73000">
                  <a:srgbClr val="002673"/>
                </a:gs>
                <a:gs pos="100000">
                  <a:schemeClr val="accent1">
                    <a:lumOff val="4400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300">
                  <a:solidFill>
                    <a:srgbClr val="4472C4">
                      <a:lumOff val="44000"/>
                    </a:srgbClr>
                  </a:solidFill>
                  <a:latin typeface="Ayuthaya"/>
                  <a:ea typeface="Ayuthaya"/>
                  <a:cs typeface="Ayuthaya"/>
                  <a:sym typeface="Ayuthaya"/>
                </a:defRPr>
              </a:pP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Ayuthaya"/>
                <a:sym typeface="Ayuthaya"/>
              </a:endParaRPr>
            </a:p>
          </p:txBody>
        </p:sp>
        <p:sp>
          <p:nvSpPr>
            <p:cNvPr id="5" name="Structural Biology Paradigm">
              <a:extLst>
                <a:ext uri="{FF2B5EF4-FFF2-40B4-BE49-F238E27FC236}">
                  <a16:creationId xmlns:a16="http://schemas.microsoft.com/office/drawing/2014/main" id="{81B4563A-5E7D-E8BF-494D-90D20887B5EE}"/>
                </a:ext>
              </a:extLst>
            </p:cNvPr>
            <p:cNvSpPr txBox="1"/>
            <p:nvPr/>
          </p:nvSpPr>
          <p:spPr>
            <a:xfrm>
              <a:off x="0" y="33346"/>
              <a:ext cx="10287000" cy="553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chemeClr val="accent1">
                      <a:lumOff val="44000"/>
                    </a:schemeClr>
                  </a:solidFill>
                  <a:latin typeface="Ayuthaya"/>
                  <a:ea typeface="Ayuthaya"/>
                  <a:cs typeface="Ayuthaya"/>
                  <a:sym typeface="Ayuthay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Off val="44000"/>
                    </a:srgbClr>
                  </a:solidFill>
                  <a:effectLst/>
                  <a:uLnTx/>
                  <a:uFillTx/>
                  <a:latin typeface="Gill Sans MT" panose="020B0502020104020203" pitchFamily="34" charset="0"/>
                  <a:sym typeface="Ayuthaya"/>
                </a:rPr>
                <a:t>Not only the structure</a:t>
              </a:r>
              <a:endParaRPr kumimoji="0" sz="3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Off val="44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sym typeface="Ayuthay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149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ject Overview">
  <a:themeElements>
    <a:clrScheme name="Project Overview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CCFF"/>
      </a:accent1>
      <a:accent2>
        <a:srgbClr val="00FFCC"/>
      </a:accent2>
      <a:accent3>
        <a:srgbClr val="AAB8E2"/>
      </a:accent3>
      <a:accent4>
        <a:srgbClr val="DADADA"/>
      </a:accent4>
      <a:accent5>
        <a:srgbClr val="AAE2FF"/>
      </a:accent5>
      <a:accent6>
        <a:srgbClr val="00E7B9"/>
      </a:accent6>
      <a:hlink>
        <a:srgbClr val="FF3300"/>
      </a:hlink>
      <a:folHlink>
        <a:srgbClr val="FF7C80"/>
      </a:folHlink>
    </a:clrScheme>
    <a:fontScheme name="Project Overview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pt-BR" altLang="pt-B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pt-BR" altLang="pt-B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Project Overview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CCFF"/>
        </a:accent1>
        <a:accent2>
          <a:srgbClr val="00FFCC"/>
        </a:accent2>
        <a:accent3>
          <a:srgbClr val="AAB8E2"/>
        </a:accent3>
        <a:accent4>
          <a:srgbClr val="DADADA"/>
        </a:accent4>
        <a:accent5>
          <a:srgbClr val="AAE2FF"/>
        </a:accent5>
        <a:accent6>
          <a:srgbClr val="00E7B9"/>
        </a:accent6>
        <a:hlink>
          <a:srgbClr val="FF33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ct Overview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ct Overview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425</Words>
  <Application>Microsoft Office PowerPoint</Application>
  <PresentationFormat>Widescreen</PresentationFormat>
  <Paragraphs>89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Ayuthaya</vt:lpstr>
      <vt:lpstr>Calibri</vt:lpstr>
      <vt:lpstr>Calibri Light</vt:lpstr>
      <vt:lpstr>Garamond</vt:lpstr>
      <vt:lpstr>Gill Sans</vt:lpstr>
      <vt:lpstr>Gill Sans MT</vt:lpstr>
      <vt:lpstr>Hind</vt:lpstr>
      <vt:lpstr>Symbol</vt:lpstr>
      <vt:lpstr>Times New Roman</vt:lpstr>
      <vt:lpstr>Verdana</vt:lpstr>
      <vt:lpstr>Wingdings</vt:lpstr>
      <vt:lpstr>Office Theme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Biofísica I</dc:title>
  <dc:creator>Antonio José da Costa Filho</dc:creator>
  <cp:lastModifiedBy>Antonio Costa</cp:lastModifiedBy>
  <cp:revision>49</cp:revision>
  <dcterms:created xsi:type="dcterms:W3CDTF">2022-05-09T22:46:56Z</dcterms:created>
  <dcterms:modified xsi:type="dcterms:W3CDTF">2025-01-31T20:10:09Z</dcterms:modified>
</cp:coreProperties>
</file>